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54"/>
  </p:notesMasterIdLst>
  <p:sldIdLst>
    <p:sldId id="257" r:id="rId3"/>
    <p:sldId id="258" r:id="rId4"/>
    <p:sldId id="315" r:id="rId5"/>
    <p:sldId id="270" r:id="rId6"/>
    <p:sldId id="259" r:id="rId7"/>
    <p:sldId id="287" r:id="rId8"/>
    <p:sldId id="291" r:id="rId9"/>
    <p:sldId id="292" r:id="rId10"/>
    <p:sldId id="293" r:id="rId11"/>
    <p:sldId id="298" r:id="rId12"/>
    <p:sldId id="301" r:id="rId13"/>
    <p:sldId id="294" r:id="rId14"/>
    <p:sldId id="295" r:id="rId15"/>
    <p:sldId id="310" r:id="rId16"/>
    <p:sldId id="308" r:id="rId17"/>
    <p:sldId id="260" r:id="rId18"/>
    <p:sldId id="273" r:id="rId19"/>
    <p:sldId id="288" r:id="rId20"/>
    <p:sldId id="261" r:id="rId21"/>
    <p:sldId id="276" r:id="rId22"/>
    <p:sldId id="274" r:id="rId23"/>
    <p:sldId id="311" r:id="rId24"/>
    <p:sldId id="269" r:id="rId25"/>
    <p:sldId id="279" r:id="rId26"/>
    <p:sldId id="290" r:id="rId27"/>
    <p:sldId id="262" r:id="rId28"/>
    <p:sldId id="272" r:id="rId29"/>
    <p:sldId id="306" r:id="rId30"/>
    <p:sldId id="285" r:id="rId31"/>
    <p:sldId id="300" r:id="rId32"/>
    <p:sldId id="284" r:id="rId33"/>
    <p:sldId id="267" r:id="rId34"/>
    <p:sldId id="263" r:id="rId35"/>
    <p:sldId id="286" r:id="rId36"/>
    <p:sldId id="266" r:id="rId37"/>
    <p:sldId id="296" r:id="rId38"/>
    <p:sldId id="312" r:id="rId39"/>
    <p:sldId id="271" r:id="rId40"/>
    <p:sldId id="277" r:id="rId41"/>
    <p:sldId id="316" r:id="rId42"/>
    <p:sldId id="281" r:id="rId43"/>
    <p:sldId id="302" r:id="rId44"/>
    <p:sldId id="268" r:id="rId45"/>
    <p:sldId id="278" r:id="rId46"/>
    <p:sldId id="280" r:id="rId47"/>
    <p:sldId id="282" r:id="rId48"/>
    <p:sldId id="283" r:id="rId49"/>
    <p:sldId id="297" r:id="rId50"/>
    <p:sldId id="303" r:id="rId51"/>
    <p:sldId id="309" r:id="rId52"/>
    <p:sldId id="304"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4" autoAdjust="0"/>
    <p:restoredTop sz="72222" autoAdjust="0"/>
  </p:normalViewPr>
  <p:slideViewPr>
    <p:cSldViewPr snapToGrid="0">
      <p:cViewPr varScale="1">
        <p:scale>
          <a:sx n="46" d="100"/>
          <a:sy n="46" d="100"/>
        </p:scale>
        <p:origin x="972" y="32"/>
      </p:cViewPr>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710BB-9AB3-4A92-9996-634D1B5DCF74}"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1EDC3E-C2FA-42E6-9286-1FA375F44277}" type="slidenum">
              <a:rPr lang="en-US" smtClean="0"/>
              <a:t>‹#›</a:t>
            </a:fld>
            <a:endParaRPr lang="en-US"/>
          </a:p>
        </p:txBody>
      </p:sp>
    </p:spTree>
    <p:extLst>
      <p:ext uri="{BB962C8B-B14F-4D97-AF65-F5344CB8AC3E}">
        <p14:creationId xmlns:p14="http://schemas.microsoft.com/office/powerpoint/2010/main" val="2841653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tate.nj.us/mvc/drivertopics/driverrehab.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tel:848-932-4499"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njtip.rutgers.edu/" TargetMode="External"/><Relationship Id="rId4" Type="http://schemas.openxmlformats.org/officeDocument/2006/relationships/hyperlink" Target="mailto:njtip_info@njtip.rutgers.edu"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nadtc.org/"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dailycaring.com/6-tips-for-hiring-a-caregiver-to-drive-your-senior/" TargetMode="External"/><Relationship Id="rId5" Type="http://schemas.openxmlformats.org/officeDocument/2006/relationships/hyperlink" Target="https://dailycaring.com/8-ridesharing-services-for-seniors/" TargetMode="External"/><Relationship Id="rId4" Type="http://schemas.openxmlformats.org/officeDocument/2006/relationships/hyperlink" Target="https://ridesinsight.org/rides-in-sight/"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r>
              <a:rPr lang="en-US" dirty="0" smtClean="0"/>
              <a:t>Welcome.</a:t>
            </a:r>
          </a:p>
          <a:p>
            <a:r>
              <a:rPr lang="en-US" dirty="0" smtClean="0"/>
              <a:t>This presentation was developed by staff at the Alan M. Voorhees Transportation Center at the Rutgers University Edward J. </a:t>
            </a:r>
            <a:r>
              <a:rPr lang="en-US" dirty="0" err="1" smtClean="0"/>
              <a:t>Bloustein</a:t>
            </a:r>
            <a:r>
              <a:rPr lang="en-US" dirty="0" smtClean="0"/>
              <a:t> School of Planning and Public Policy. This effort is part of the New Jersey Mature Driver Resource Center that</a:t>
            </a:r>
            <a:r>
              <a:rPr lang="en-US" baseline="0" dirty="0" smtClean="0"/>
              <a:t> functions as a central location for information and links to resources related to New Jersey’s mature drivers.</a:t>
            </a:r>
            <a:r>
              <a:rPr lang="en-US" dirty="0" smtClean="0"/>
              <a:t> Funding for the</a:t>
            </a:r>
            <a:r>
              <a:rPr lang="en-US" baseline="0" dirty="0" smtClean="0"/>
              <a:t> development of the Resource Center came from the New Jersey Division of Highway Traffic Safety with funds from the Federal Highway Administration.</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presentation provides</a:t>
            </a:r>
            <a:r>
              <a:rPr lang="en-US" baseline="0" dirty="0" smtClean="0"/>
              <a:t> information and resources to individuals who will be interacting with mature drivers and discussing how to drive safer longer, and when the decision has been made to limit or stop driving, how to make the transition. This presentation is available to you to use in your communities – you will download it from the maturedriversnj.org website. </a:t>
            </a:r>
            <a:r>
              <a:rPr lang="en-US" baseline="0" dirty="0" smtClean="0"/>
              <a:t>This presentation is customizable for you to </a:t>
            </a:r>
            <a:r>
              <a:rPr lang="en-US" baseline="0" dirty="0" err="1" smtClean="0"/>
              <a:t>tailer</a:t>
            </a:r>
            <a:r>
              <a:rPr lang="en-US" baseline="0" dirty="0" smtClean="0"/>
              <a:t> it directly to your community or your specific audience’s need. </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presentation will take about 1.0 hour.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We will discuss four main topics – Changes with Aging, Driving Safer Longer, Limiting or Stopping Driving or Driving Retirement, and Transportation Services. We will stop at the end of each section to answer questions.</a:t>
            </a:r>
          </a:p>
          <a:p>
            <a:pPr marL="0" indent="0">
              <a:buFont typeface="Arial" panose="020B0604020202020204" pitchFamily="34" charset="0"/>
              <a:buNone/>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In this presentation, we refer to Information and links to resources that can be found at the NJ Mature Driver Resource Center website, maturedriversnj.org.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The links on some of the slides are live and can be brought up during your 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t>At the end of this presentation, we will give you a form to complete to help us assess the usefulness of the training. This training material is new and we want to identify gaps as soon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to Presenters: Use the Introduction below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presentation provides</a:t>
            </a:r>
            <a:r>
              <a:rPr lang="en-US" baseline="0" dirty="0" smtClean="0"/>
              <a:t> information and resources to individuals who will be interacting with mature drivers and discussing how to drive safer longer, and when the decision has been made to limit or stop driving, how to make the transition.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presentation will take about 1.0 hour.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We will discuss four main topics – Changes with Aging, Driving Safer Longer, Limiting or Stopping Driving or Driving Retirement, and Transportation Services. We will stop at the end of each section to answer questions.</a:t>
            </a:r>
          </a:p>
          <a:p>
            <a:pPr marL="0" indent="0">
              <a:buFont typeface="Arial" panose="020B0604020202020204" pitchFamily="34" charset="0"/>
              <a:buNone/>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In this presentation, we refer to Information and links to resources that can be found at the NJ Mature Driver Resource Center website, maturedriversnj.org.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8701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Over the Counter and prescription medications may affect the older driver’s ability to remain alert and focused. </a:t>
            </a:r>
          </a:p>
          <a:p>
            <a:r>
              <a:rPr lang="en-US" baseline="0" dirty="0" smtClean="0"/>
              <a:t>Read slide</a:t>
            </a:r>
          </a:p>
          <a:p>
            <a:endParaRPr lang="en-US" baseline="0" dirty="0" smtClean="0"/>
          </a:p>
          <a:p>
            <a:r>
              <a:rPr lang="en-US" baseline="0" dirty="0" smtClean="0"/>
              <a:t>Note to Presenter:</a:t>
            </a:r>
            <a:endParaRPr lang="en-US" baseline="0" dirty="0" smtClean="0"/>
          </a:p>
          <a:p>
            <a:r>
              <a:rPr lang="en-US" baseline="0" dirty="0" smtClean="0"/>
              <a:t>The National Highway Traffic Safety Administration link provides guidance on driving when taking medications.</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10</a:t>
            </a:fld>
            <a:endParaRPr lang="en-US"/>
          </a:p>
        </p:txBody>
      </p:sp>
    </p:spTree>
    <p:extLst>
      <p:ext uri="{BB962C8B-B14F-4D97-AF65-F5344CB8AC3E}">
        <p14:creationId xmlns:p14="http://schemas.microsoft.com/office/powerpoint/2010/main" val="1891003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Older drivers may make adjustments for these physical and mental changes as they become more cautious and less comfortable behind the wheel. </a:t>
            </a:r>
          </a:p>
          <a:p>
            <a:r>
              <a:rPr lang="en-US" baseline="0" dirty="0" smtClean="0"/>
              <a:t>They may stop making left turns.</a:t>
            </a:r>
          </a:p>
          <a:p>
            <a:r>
              <a:rPr lang="en-US" baseline="0" dirty="0" smtClean="0"/>
              <a:t>They may drive shorter distances and take more breaks on a longer trip.</a:t>
            </a:r>
          </a:p>
          <a:p>
            <a:r>
              <a:rPr lang="en-US" baseline="0" dirty="0" smtClean="0"/>
              <a:t>They may choose to avoid traffic congestion, such as during rush hour, and high speed roadways. They may choose not to drive in bad weather or at dusk or nighttime. </a:t>
            </a:r>
          </a:p>
          <a:p>
            <a:r>
              <a:rPr lang="en-US" baseline="0" dirty="0" smtClean="0"/>
              <a:t>And technology available in newer cars can be helpful to older drivers if they are familiar with how to use it.</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11</a:t>
            </a:fld>
            <a:endParaRPr lang="en-US"/>
          </a:p>
        </p:txBody>
      </p:sp>
    </p:spTree>
    <p:extLst>
      <p:ext uri="{BB962C8B-B14F-4D97-AF65-F5344CB8AC3E}">
        <p14:creationId xmlns:p14="http://schemas.microsoft.com/office/powerpoint/2010/main" val="2390520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Several sources of guidance are available for information on driving and dementia and </a:t>
            </a:r>
            <a:r>
              <a:rPr lang="en-US" baseline="0" dirty="0" err="1" smtClean="0"/>
              <a:t>Alzheimers</a:t>
            </a:r>
            <a:r>
              <a:rPr lang="en-US" baseline="0" dirty="0" smtClean="0"/>
              <a:t>. The Hartford At the Crossroads Guide is one resource, and information is available from the National Institute on Aging and the Alzheimer’s Association.</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12</a:t>
            </a:fld>
            <a:endParaRPr lang="en-US"/>
          </a:p>
        </p:txBody>
      </p:sp>
    </p:spTree>
    <p:extLst>
      <p:ext uri="{BB962C8B-B14F-4D97-AF65-F5344CB8AC3E}">
        <p14:creationId xmlns:p14="http://schemas.microsoft.com/office/powerpoint/2010/main" val="3998748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Other resources on Changes with Aging and Mature Drivers can be found through these two websites - The Merck Manual and the Clearinghouse for Older Road User Safety or </a:t>
            </a:r>
            <a:r>
              <a:rPr lang="en-US" baseline="0" dirty="0" err="1" smtClean="0"/>
              <a:t>ChORUS</a:t>
            </a:r>
            <a:r>
              <a:rPr lang="en-US" baseline="0" dirty="0" smtClean="0"/>
              <a:t>. They have a range of information on various related topics.</a:t>
            </a:r>
          </a:p>
          <a:p>
            <a:endParaRPr lang="en-US" baseline="0" dirty="0" smtClean="0"/>
          </a:p>
          <a:p>
            <a:r>
              <a:rPr lang="en-US" baseline="0" dirty="0" smtClean="0"/>
              <a:t>The Merck Manual for The Older Driver is part of a series of free Manuals provided with the goal of making </a:t>
            </a:r>
            <a:r>
              <a:rPr lang="en-US" sz="1200" b="0" i="0" kern="1200" dirty="0" smtClean="0">
                <a:solidFill>
                  <a:schemeClr val="tx1"/>
                </a:solidFill>
                <a:effectLst/>
                <a:latin typeface="+mn-lt"/>
                <a:ea typeface="+mn-ea"/>
                <a:cs typeface="+mn-cs"/>
              </a:rPr>
              <a:t>accurate medical information accessible and usable. Two versions are available,</a:t>
            </a:r>
            <a:r>
              <a:rPr lang="en-US" sz="1200" b="0" i="0" kern="1200" baseline="0" dirty="0" smtClean="0">
                <a:solidFill>
                  <a:schemeClr val="tx1"/>
                </a:solidFill>
                <a:effectLst/>
                <a:latin typeface="+mn-lt"/>
                <a:ea typeface="+mn-ea"/>
                <a:cs typeface="+mn-cs"/>
              </a:rPr>
              <a:t> one for </a:t>
            </a:r>
            <a:r>
              <a:rPr lang="en-US" sz="1200" b="0" i="0" kern="1200" dirty="0" smtClean="0">
                <a:solidFill>
                  <a:schemeClr val="tx1"/>
                </a:solidFill>
                <a:effectLst/>
                <a:latin typeface="+mn-lt"/>
                <a:ea typeface="+mn-ea"/>
                <a:cs typeface="+mn-cs"/>
              </a:rPr>
              <a:t>medical</a:t>
            </a:r>
            <a:r>
              <a:rPr lang="en-US" sz="1200" b="0" i="0" kern="1200" baseline="0" dirty="0" smtClean="0">
                <a:solidFill>
                  <a:schemeClr val="tx1"/>
                </a:solidFill>
                <a:effectLst/>
                <a:latin typeface="+mn-lt"/>
                <a:ea typeface="+mn-ea"/>
                <a:cs typeface="+mn-cs"/>
              </a:rPr>
              <a:t> professionals and one for consumers. </a:t>
            </a:r>
          </a:p>
          <a:p>
            <a:endParaRPr lang="en-US" baseline="0" dirty="0" smtClean="0"/>
          </a:p>
          <a:p>
            <a:r>
              <a:rPr lang="en-US" sz="1200" b="0" i="0" kern="1200" dirty="0" smtClean="0">
                <a:solidFill>
                  <a:schemeClr val="tx1"/>
                </a:solidFill>
                <a:effectLst/>
                <a:latin typeface="+mn-lt"/>
                <a:ea typeface="+mn-ea"/>
                <a:cs typeface="+mn-cs"/>
              </a:rPr>
              <a:t>The Clearinghouse for Older Road User Safety or </a:t>
            </a:r>
            <a:r>
              <a:rPr lang="en-US" sz="1200" b="0" i="0" kern="1200" dirty="0" err="1" smtClean="0">
                <a:solidFill>
                  <a:schemeClr val="tx1"/>
                </a:solidFill>
                <a:effectLst/>
                <a:latin typeface="+mn-lt"/>
                <a:ea typeface="+mn-ea"/>
                <a:cs typeface="+mn-cs"/>
              </a:rPr>
              <a:t>ChORUS</a:t>
            </a:r>
            <a:r>
              <a:rPr lang="en-US" sz="1200" b="0" i="0" kern="1200" dirty="0" smtClean="0">
                <a:solidFill>
                  <a:schemeClr val="tx1"/>
                </a:solidFill>
                <a:effectLst/>
                <a:latin typeface="+mn-lt"/>
                <a:ea typeface="+mn-ea"/>
                <a:cs typeface="+mn-cs"/>
              </a:rPr>
              <a:t> serves as a one-stop-shop for materials and resources related to lifelong safe, independent mobility. Materials</a:t>
            </a:r>
            <a:r>
              <a:rPr lang="en-US" sz="1200" b="0" i="0" kern="1200" baseline="0" dirty="0" smtClean="0">
                <a:solidFill>
                  <a:schemeClr val="tx1"/>
                </a:solidFill>
                <a:effectLst/>
                <a:latin typeface="+mn-lt"/>
                <a:ea typeface="+mn-ea"/>
                <a:cs typeface="+mn-cs"/>
              </a:rPr>
              <a:t> and information are available for varied audiences, including older drivers and family members and caregivers of older drivers.</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13</a:t>
            </a:fld>
            <a:endParaRPr lang="en-US"/>
          </a:p>
        </p:txBody>
      </p:sp>
    </p:spTree>
    <p:extLst>
      <p:ext uri="{BB962C8B-B14F-4D97-AF65-F5344CB8AC3E}">
        <p14:creationId xmlns:p14="http://schemas.microsoft.com/office/powerpoint/2010/main" val="525921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14</a:t>
            </a:fld>
            <a:endParaRPr lang="en-US"/>
          </a:p>
        </p:txBody>
      </p:sp>
    </p:spTree>
    <p:extLst>
      <p:ext uri="{BB962C8B-B14F-4D97-AF65-F5344CB8AC3E}">
        <p14:creationId xmlns:p14="http://schemas.microsoft.com/office/powerpoint/2010/main" val="308471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As we noted, people age at different rates. When looking at driving and aging, it is important to consider the specific changes that could impact a particular</a:t>
            </a:r>
            <a:r>
              <a:rPr lang="en-US" sz="1200" b="0" i="0" kern="1200" baseline="0" dirty="0" smtClean="0">
                <a:solidFill>
                  <a:schemeClr val="tx1"/>
                </a:solidFill>
                <a:effectLst/>
                <a:latin typeface="+mn-lt"/>
                <a:ea typeface="+mn-ea"/>
                <a:cs typeface="+mn-cs"/>
              </a:rPr>
              <a:t> i</a:t>
            </a:r>
            <a:r>
              <a:rPr lang="en-US" sz="1200" b="0" i="0" kern="1200" dirty="0" smtClean="0">
                <a:solidFill>
                  <a:schemeClr val="tx1"/>
                </a:solidFill>
                <a:effectLst/>
                <a:latin typeface="+mn-lt"/>
                <a:ea typeface="+mn-ea"/>
                <a:cs typeface="+mn-cs"/>
              </a:rPr>
              <a:t>ndividual’s ability to drive safely.</a:t>
            </a:r>
          </a:p>
          <a:p>
            <a:r>
              <a:rPr lang="en-US" sz="1200" b="0" i="0" kern="1200" dirty="0" smtClean="0">
                <a:solidFill>
                  <a:schemeClr val="tx1"/>
                </a:solidFill>
                <a:effectLst/>
                <a:latin typeface="+mn-lt"/>
                <a:ea typeface="+mn-ea"/>
                <a:cs typeface="+mn-cs"/>
              </a:rPr>
              <a:t>We may experience physical and cognitive changes with aging, but many resources are available to help us drive safer longer. </a:t>
            </a:r>
            <a:r>
              <a:rPr lang="en-US" dirty="0" smtClean="0"/>
              <a:t>We</a:t>
            </a:r>
            <a:r>
              <a:rPr lang="en-US" baseline="0" dirty="0" smtClean="0"/>
              <a:t> can address some of these changes through driving assessment, driving instruction, and driving technology, </a:t>
            </a:r>
            <a:r>
              <a:rPr lang="en-US" baseline="0" dirty="0" err="1" smtClean="0"/>
              <a:t>CarFit</a:t>
            </a:r>
            <a:r>
              <a:rPr lang="en-US" baseline="0" dirty="0" smtClean="0"/>
              <a:t> events, and vehicle adaptation.</a:t>
            </a:r>
          </a:p>
          <a:p>
            <a:endParaRPr lang="en-US" baseline="0" dirty="0" smtClean="0"/>
          </a:p>
          <a:p>
            <a:endParaRPr lang="en-US" sz="1200" b="0" i="0" kern="1200" dirty="0" smtClean="0">
              <a:solidFill>
                <a:schemeClr val="tx1"/>
              </a:solidFill>
              <a:effectLst/>
              <a:latin typeface="+mn-lt"/>
              <a:ea typeface="+mn-ea"/>
              <a:cs typeface="+mn-cs"/>
            </a:endParaRPr>
          </a:p>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7593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Driving assessment can be made through use of an online assessment tool, or through an in-person assessment.</a:t>
            </a:r>
          </a:p>
          <a:p>
            <a:endParaRPr lang="en-US" baseline="0" dirty="0" smtClean="0"/>
          </a:p>
          <a:p>
            <a:r>
              <a:rPr lang="en-US" dirty="0" smtClean="0"/>
              <a:t>There </a:t>
            </a:r>
            <a:r>
              <a:rPr lang="en-US" dirty="0"/>
              <a:t>are several online self-assessment</a:t>
            </a:r>
            <a:r>
              <a:rPr lang="en-US" baseline="0" dirty="0"/>
              <a:t>s available through the National Highway Traffic Safety </a:t>
            </a:r>
            <a:r>
              <a:rPr lang="en-US" baseline="0" dirty="0" smtClean="0"/>
              <a:t>Administration, Health in Aging, Automobile Association of America (AAA), </a:t>
            </a:r>
            <a:r>
              <a:rPr lang="en-US" baseline="0" dirty="0"/>
              <a:t>and </a:t>
            </a:r>
            <a:r>
              <a:rPr lang="en-US" baseline="0" dirty="0" smtClean="0"/>
              <a:t>AARP. </a:t>
            </a:r>
            <a:endParaRPr lang="en-US" baseline="0" dirty="0"/>
          </a:p>
          <a:p>
            <a:endParaRPr lang="en-US" baseline="0" dirty="0"/>
          </a:p>
          <a:p>
            <a:r>
              <a:rPr lang="en-US" baseline="0" dirty="0" smtClean="0"/>
              <a:t>AAA offers </a:t>
            </a:r>
            <a:r>
              <a:rPr lang="en-US" baseline="0" dirty="0"/>
              <a:t>in-person driving skills </a:t>
            </a:r>
            <a:r>
              <a:rPr lang="en-US" baseline="0" dirty="0" smtClean="0"/>
              <a:t>evaluations, </a:t>
            </a:r>
            <a:endParaRPr lang="en-US" baseline="0" dirty="0"/>
          </a:p>
          <a:p>
            <a:endParaRPr lang="en-US" baseline="0" dirty="0"/>
          </a:p>
          <a:p>
            <a:r>
              <a:rPr lang="en-US" baseline="0" dirty="0"/>
              <a:t>An assessment </a:t>
            </a:r>
            <a:r>
              <a:rPr lang="en-US" baseline="0" dirty="0" smtClean="0"/>
              <a:t>can also be </a:t>
            </a:r>
            <a:r>
              <a:rPr lang="en-US" baseline="0" dirty="0"/>
              <a:t>made by a certified driving rehabilitation specialist. These specialists can be helpful, particularly </a:t>
            </a:r>
            <a:r>
              <a:rPr lang="en-US" baseline="0" dirty="0" smtClean="0"/>
              <a:t>for individuals with a disability when it </a:t>
            </a:r>
            <a:r>
              <a:rPr lang="en-US" baseline="0" dirty="0"/>
              <a:t>is clear that some modifications to an </a:t>
            </a:r>
            <a:r>
              <a:rPr lang="en-US" baseline="0" dirty="0" smtClean="0"/>
              <a:t>vehicle </a:t>
            </a:r>
            <a:r>
              <a:rPr lang="en-US" baseline="0" dirty="0"/>
              <a:t>will be needed. </a:t>
            </a:r>
            <a:endParaRPr lang="en-US" baseline="0" dirty="0" smtClean="0"/>
          </a:p>
          <a:p>
            <a:endParaRPr lang="en-US" baseline="0" dirty="0" smtClean="0"/>
          </a:p>
          <a:p>
            <a:r>
              <a:rPr lang="en-US" baseline="0" dirty="0" smtClean="0"/>
              <a:t>And some occupational therapists have training in driving assessments.</a:t>
            </a:r>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16</a:t>
            </a:fld>
            <a:endParaRPr lang="en-US"/>
          </a:p>
        </p:txBody>
      </p:sp>
    </p:spTree>
    <p:extLst>
      <p:ext uri="{BB962C8B-B14F-4D97-AF65-F5344CB8AC3E}">
        <p14:creationId xmlns:p14="http://schemas.microsoft.com/office/powerpoint/2010/main" val="3511292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driving refresher course can be helpful</a:t>
            </a:r>
            <a:r>
              <a:rPr lang="en-US" baseline="0" dirty="0"/>
              <a:t> and </a:t>
            </a:r>
            <a:r>
              <a:rPr lang="en-US" baseline="0" dirty="0" smtClean="0"/>
              <a:t>both </a:t>
            </a:r>
            <a:r>
              <a:rPr lang="en-US" baseline="0" dirty="0"/>
              <a:t>online and in-person </a:t>
            </a:r>
            <a:r>
              <a:rPr lang="en-US" baseline="0" dirty="0" smtClean="0"/>
              <a:t>courses are available. Many courses are geared specifically to </a:t>
            </a:r>
            <a:r>
              <a:rPr lang="en-US" baseline="0" dirty="0"/>
              <a:t>older </a:t>
            </a:r>
            <a:r>
              <a:rPr lang="en-US" baseline="0" dirty="0" smtClean="0"/>
              <a:t>drivers.</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AAA and AARP offer courses and the NJ Motor Vehicle Commission provides a list of companies with training tailored to mature drivers. </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are costs associated with these courses.</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17</a:t>
            </a:fld>
            <a:endParaRPr lang="en-US"/>
          </a:p>
        </p:txBody>
      </p:sp>
    </p:spTree>
    <p:extLst>
      <p:ext uri="{BB962C8B-B14F-4D97-AF65-F5344CB8AC3E}">
        <p14:creationId xmlns:p14="http://schemas.microsoft.com/office/powerpoint/2010/main" val="340434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CarFit</a:t>
            </a:r>
            <a:r>
              <a:rPr lang="en-US" sz="1200" b="0" i="0" kern="1200" baseline="0" dirty="0" smtClean="0">
                <a:solidFill>
                  <a:schemeClr val="tx1"/>
                </a:solidFill>
                <a:effectLst/>
                <a:latin typeface="+mn-lt"/>
                <a:ea typeface="+mn-ea"/>
                <a:cs typeface="+mn-cs"/>
              </a:rPr>
              <a:t> is </a:t>
            </a:r>
            <a:r>
              <a:rPr lang="en-US" sz="1200" b="0" i="0" kern="1200" dirty="0" smtClean="0">
                <a:solidFill>
                  <a:schemeClr val="tx1"/>
                </a:solidFill>
                <a:effectLst/>
                <a:latin typeface="+mn-lt"/>
                <a:ea typeface="+mn-ea"/>
                <a:cs typeface="+mn-cs"/>
              </a:rPr>
              <a:t>a community-based, educational program developed by AAA, AARP and AOTA (American Occupational Therapy Association) to promote continued safe driving and mobility among older drivers by focusing attention on safety, comfort and fit. At </a:t>
            </a:r>
            <a:r>
              <a:rPr lang="en-US" sz="1200" b="0" i="0" kern="1200" dirty="0" err="1" smtClean="0">
                <a:solidFill>
                  <a:schemeClr val="tx1"/>
                </a:solidFill>
                <a:effectLst/>
                <a:latin typeface="+mn-lt"/>
                <a:ea typeface="+mn-ea"/>
                <a:cs typeface="+mn-cs"/>
              </a:rPr>
              <a:t>CarFit</a:t>
            </a:r>
            <a:r>
              <a:rPr lang="en-US" sz="1200" b="0" i="0" kern="1200" dirty="0" smtClean="0">
                <a:solidFill>
                  <a:schemeClr val="tx1"/>
                </a:solidFill>
                <a:effectLst/>
                <a:latin typeface="+mn-lt"/>
                <a:ea typeface="+mn-ea"/>
                <a:cs typeface="+mn-cs"/>
              </a:rPr>
              <a:t> events, trained</a:t>
            </a:r>
            <a:r>
              <a:rPr lang="en-US" sz="1200" b="0" i="0" kern="1200" baseline="0" dirty="0" smtClean="0">
                <a:solidFill>
                  <a:schemeClr val="tx1"/>
                </a:solidFill>
                <a:effectLst/>
                <a:latin typeface="+mn-lt"/>
                <a:ea typeface="+mn-ea"/>
                <a:cs typeface="+mn-cs"/>
              </a:rPr>
              <a:t> volunteers review </a:t>
            </a:r>
            <a:r>
              <a:rPr lang="en-US" sz="1200" b="0" i="0" kern="1200" dirty="0" smtClean="0">
                <a:solidFill>
                  <a:schemeClr val="tx1"/>
                </a:solidFill>
                <a:effectLst/>
                <a:latin typeface="+mn-lt"/>
                <a:ea typeface="+mn-ea"/>
                <a:cs typeface="+mn-cs"/>
              </a:rPr>
              <a:t>a 12-point checklist with driving participants to assess how well the driver fits in their vehicle and to explain vehicle safety features. In these 20-minute sessions, technicians often recommend minor alterations of the car seat, steering wheel, and mirrors for a better and safer fit.</a:t>
            </a: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CarFit</a:t>
            </a:r>
            <a:r>
              <a:rPr lang="en-US" sz="1200" b="0" i="0" kern="1200" dirty="0" smtClean="0">
                <a:solidFill>
                  <a:schemeClr val="tx1"/>
                </a:solidFill>
                <a:effectLst/>
                <a:latin typeface="+mn-lt"/>
                <a:ea typeface="+mn-ea"/>
                <a:cs typeface="+mn-cs"/>
              </a:rPr>
              <a:t> classes are offered through AAA and other organizations throughout New Jersey</a:t>
            </a:r>
            <a:r>
              <a:rPr lang="en-US" sz="1200" b="0" i="0" kern="1200" baseline="0" dirty="0" smtClean="0">
                <a:solidFill>
                  <a:schemeClr val="tx1"/>
                </a:solidFill>
                <a:effectLst/>
                <a:latin typeface="+mn-lt"/>
                <a:ea typeface="+mn-ea"/>
                <a:cs typeface="+mn-cs"/>
              </a:rPr>
              <a:t> at no cost. Some events are listed on the </a:t>
            </a:r>
            <a:r>
              <a:rPr lang="en-US" sz="1200" b="0" i="0" kern="1200" baseline="0" dirty="0" err="1" smtClean="0">
                <a:solidFill>
                  <a:schemeClr val="tx1"/>
                </a:solidFill>
                <a:effectLst/>
                <a:latin typeface="+mn-lt"/>
                <a:ea typeface="+mn-ea"/>
                <a:cs typeface="+mn-cs"/>
              </a:rPr>
              <a:t>CarFit</a:t>
            </a:r>
            <a:r>
              <a:rPr lang="en-US" sz="1200" b="0" i="0" kern="1200" baseline="0" dirty="0" smtClean="0">
                <a:solidFill>
                  <a:schemeClr val="tx1"/>
                </a:solidFill>
                <a:effectLst/>
                <a:latin typeface="+mn-lt"/>
                <a:ea typeface="+mn-ea"/>
                <a:cs typeface="+mn-cs"/>
              </a:rPr>
              <a:t> webpage, but not all events. You can contact AAA to request a </a:t>
            </a:r>
            <a:r>
              <a:rPr lang="en-US" sz="1200" b="0" i="0" kern="1200" baseline="0" dirty="0" err="1" smtClean="0">
                <a:solidFill>
                  <a:schemeClr val="tx1"/>
                </a:solidFill>
                <a:effectLst/>
                <a:latin typeface="+mn-lt"/>
                <a:ea typeface="+mn-ea"/>
                <a:cs typeface="+mn-cs"/>
              </a:rPr>
              <a:t>CarFit</a:t>
            </a:r>
            <a:r>
              <a:rPr lang="en-US" sz="1200" b="0" i="0" kern="1200" baseline="0" dirty="0" smtClean="0">
                <a:solidFill>
                  <a:schemeClr val="tx1"/>
                </a:solidFill>
                <a:effectLst/>
                <a:latin typeface="+mn-lt"/>
                <a:ea typeface="+mn-ea"/>
                <a:cs typeface="+mn-cs"/>
              </a:rPr>
              <a:t> class in your community.</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American Occupational Therapy Association </a:t>
            </a:r>
            <a:r>
              <a:rPr lang="en-US" sz="1200" b="0" i="0" kern="1200" dirty="0" err="1" smtClean="0">
                <a:solidFill>
                  <a:schemeClr val="tx1"/>
                </a:solidFill>
                <a:effectLst/>
                <a:latin typeface="+mn-lt"/>
                <a:ea typeface="+mn-ea"/>
                <a:cs typeface="+mn-cs"/>
              </a:rPr>
              <a:t>CarFit</a:t>
            </a:r>
            <a:r>
              <a:rPr lang="en-US" sz="1200" b="0" i="0" kern="1200" baseline="0" dirty="0" smtClean="0">
                <a:solidFill>
                  <a:schemeClr val="tx1"/>
                </a:solidFill>
                <a:effectLst/>
                <a:latin typeface="+mn-lt"/>
                <a:ea typeface="+mn-ea"/>
                <a:cs typeface="+mn-cs"/>
              </a:rPr>
              <a:t> webpage has more information about the process.</a:t>
            </a:r>
          </a:p>
          <a:p>
            <a:endParaRPr lang="en-US" sz="1200" b="0" i="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18</a:t>
            </a:fld>
            <a:endParaRPr lang="en-US"/>
          </a:p>
        </p:txBody>
      </p:sp>
    </p:spTree>
    <p:extLst>
      <p:ext uri="{BB962C8B-B14F-4D97-AF65-F5344CB8AC3E}">
        <p14:creationId xmlns:p14="http://schemas.microsoft.com/office/powerpoint/2010/main" val="1667711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drivers are operating a newer car </a:t>
            </a:r>
            <a:r>
              <a:rPr lang="en-US" dirty="0" smtClean="0"/>
              <a:t>with any of </a:t>
            </a:r>
            <a:r>
              <a:rPr lang="en-US" dirty="0"/>
              <a:t>the </a:t>
            </a:r>
            <a:r>
              <a:rPr lang="en-US" dirty="0" smtClean="0"/>
              <a:t>technology </a:t>
            </a:r>
            <a:r>
              <a:rPr lang="en-US" dirty="0"/>
              <a:t>listed here, they should be familiar</a:t>
            </a:r>
            <a:r>
              <a:rPr lang="en-US" baseline="0" dirty="0"/>
              <a:t> with how these tools work to help them drive safely. </a:t>
            </a:r>
          </a:p>
          <a:p>
            <a:endParaRPr lang="en-US" baseline="0" dirty="0"/>
          </a:p>
          <a:p>
            <a:r>
              <a:rPr lang="en-US" baseline="0" dirty="0" smtClean="0"/>
              <a:t>AAA provides a brochure and short videos </a:t>
            </a:r>
            <a:r>
              <a:rPr lang="en-US" baseline="0" dirty="0"/>
              <a:t>on </a:t>
            </a:r>
            <a:r>
              <a:rPr lang="en-US" baseline="0" dirty="0" smtClean="0"/>
              <a:t>these technologies.</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19</a:t>
            </a:fld>
            <a:endParaRPr lang="en-US"/>
          </a:p>
        </p:txBody>
      </p:sp>
    </p:spTree>
    <p:extLst>
      <p:ext uri="{BB962C8B-B14F-4D97-AF65-F5344CB8AC3E}">
        <p14:creationId xmlns:p14="http://schemas.microsoft.com/office/powerpoint/2010/main" val="387562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7062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Drivers with special medical considerations </a:t>
            </a:r>
            <a:r>
              <a:rPr lang="en-US" sz="1200" dirty="0" smtClean="0"/>
              <a:t>and disabilities may </a:t>
            </a:r>
            <a:r>
              <a:rPr lang="en-US" sz="1200" dirty="0"/>
              <a:t>benefit from </a:t>
            </a:r>
            <a:r>
              <a:rPr lang="en-US" sz="1200" dirty="0" smtClean="0"/>
              <a:t>a consultation with a </a:t>
            </a:r>
            <a:r>
              <a:rPr lang="en-US" sz="1200" dirty="0"/>
              <a:t>Certified Driver Rehabilitation Specialist­ (CDRS).These specialists provide numerous services:</a:t>
            </a:r>
          </a:p>
          <a:p>
            <a:pPr marL="171450" indent="-171450">
              <a:buFont typeface="Arial" panose="020B0604020202020204" pitchFamily="34" charset="0"/>
              <a:buChar char="•"/>
            </a:pPr>
            <a:r>
              <a:rPr lang="en-US" sz="1200" dirty="0"/>
              <a:t>Evaluation of a driver's capabilities in physical and cognitive terms.</a:t>
            </a:r>
          </a:p>
          <a:p>
            <a:pPr marL="171450" indent="-171450">
              <a:buFont typeface="Arial" panose="020B0604020202020204" pitchFamily="34" charset="0"/>
              <a:buChar char="•"/>
            </a:pPr>
            <a:r>
              <a:rPr lang="en-US" sz="1200" dirty="0"/>
              <a:t>Vehicle outfitting with adaptive equipment and training to use the </a:t>
            </a:r>
            <a:r>
              <a:rPr lang="en-US" sz="1200" dirty="0" smtClean="0"/>
              <a:t>equipment.</a:t>
            </a:r>
            <a:endParaRPr lang="en-US" sz="1200" dirty="0"/>
          </a:p>
          <a:p>
            <a:pPr marL="171450" indent="-171450">
              <a:buFont typeface="Arial" panose="020B0604020202020204" pitchFamily="34" charset="0"/>
              <a:buChar char="•"/>
            </a:pPr>
            <a:r>
              <a:rPr lang="en-US" sz="1200" dirty="0"/>
              <a:t>Rehabilitation services for individuals with an illness or injury that has impaired their driving.</a:t>
            </a:r>
          </a:p>
          <a:p>
            <a:pPr marL="171450" indent="-171450">
              <a:buFont typeface="Arial" panose="020B0604020202020204" pitchFamily="34" charset="0"/>
              <a:buChar char="•"/>
            </a:pPr>
            <a:endParaRPr lang="en-US" sz="1200" dirty="0" smtClean="0"/>
          </a:p>
          <a:p>
            <a:pPr marL="0" indent="0">
              <a:buFont typeface="Arial" panose="020B0604020202020204" pitchFamily="34" charset="0"/>
              <a:buNone/>
            </a:pPr>
            <a:r>
              <a:rPr lang="en-US" sz="1200" b="0" i="0" kern="1200" dirty="0" smtClean="0">
                <a:solidFill>
                  <a:schemeClr val="tx1"/>
                </a:solidFill>
                <a:effectLst/>
                <a:latin typeface="+mn-lt"/>
                <a:ea typeface="+mn-ea"/>
                <a:cs typeface="+mn-cs"/>
              </a:rPr>
              <a:t>Costs vary depending on the provider, type of driver rehabilitation program, and length of time required to complete the evaluation. Some providers accept medical insurance while others charge a fee-for-service. It is important for individuals to ask about costs, billing, and financial support when they</a:t>
            </a:r>
            <a:r>
              <a:rPr lang="en-US" sz="1200" b="0" i="0" kern="1200" baseline="0" dirty="0" smtClean="0">
                <a:solidFill>
                  <a:schemeClr val="tx1"/>
                </a:solidFill>
                <a:effectLst/>
                <a:latin typeface="+mn-lt"/>
                <a:ea typeface="+mn-ea"/>
                <a:cs typeface="+mn-cs"/>
              </a:rPr>
              <a:t> are contacting their </a:t>
            </a:r>
            <a:r>
              <a:rPr lang="en-US" sz="1200" b="0" i="0" kern="1200" dirty="0" smtClean="0">
                <a:solidFill>
                  <a:schemeClr val="tx1"/>
                </a:solidFill>
                <a:effectLst/>
                <a:latin typeface="+mn-lt"/>
                <a:ea typeface="+mn-ea"/>
                <a:cs typeface="+mn-cs"/>
              </a:rPr>
              <a:t>local driver rehabilitation specialist.</a:t>
            </a:r>
          </a:p>
          <a:p>
            <a:pPr marL="0" indent="0">
              <a:buFont typeface="Arial" panose="020B0604020202020204" pitchFamily="34" charset="0"/>
              <a:buNone/>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The NJ Motor </a:t>
            </a:r>
            <a:r>
              <a:rPr lang="en-US" sz="1200" dirty="0"/>
              <a:t>Vehicle Commission maintains </a:t>
            </a:r>
            <a:r>
              <a:rPr lang="en-US" sz="1200" dirty="0" smtClean="0"/>
              <a:t>a list of </a:t>
            </a:r>
            <a:r>
              <a:rPr lang="en-US" baseline="0" dirty="0" smtClean="0"/>
              <a:t>Rehab Centers that provide this service to New Jersey residents</a:t>
            </a:r>
            <a:r>
              <a:rPr lang="en-US" sz="1200" dirty="0" smtClean="0"/>
              <a:t>:</a:t>
            </a:r>
            <a:endParaRPr lang="en-US" sz="1200" dirty="0"/>
          </a:p>
          <a:p>
            <a:r>
              <a:rPr lang="en-US" sz="1200" b="1" dirty="0">
                <a:hlinkClick r:id="rId3"/>
              </a:rPr>
              <a:t>https://www.state.nj.us/mvc/drivertopics/driverrehab.htm</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Association for Driver Rehabilitation Specialists (ADED) provides a listing of Specialists by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American Occupational Therapist Association provides a listing of occupational therapists certified in driving assessment in your area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https://myaota.aota.org/driver_search/?_</a:t>
            </a:r>
            <a:r>
              <a:rPr lang="en-US" baseline="0" dirty="0" smtClean="0"/>
              <a:t>ga=2.116695174.1806723451.1673365036-1419676425.1673365036 </a:t>
            </a:r>
            <a:endParaRPr lang="en-US" baseline="0" dirty="0"/>
          </a:p>
          <a:p>
            <a:endParaRPr lang="en-US" dirty="0" smtClean="0"/>
          </a:p>
        </p:txBody>
      </p:sp>
      <p:sp>
        <p:nvSpPr>
          <p:cNvPr id="4" name="Slide Number Placeholder 3"/>
          <p:cNvSpPr>
            <a:spLocks noGrp="1"/>
          </p:cNvSpPr>
          <p:nvPr>
            <p:ph type="sldNum" sz="quarter" idx="10"/>
          </p:nvPr>
        </p:nvSpPr>
        <p:spPr/>
        <p:txBody>
          <a:bodyPr/>
          <a:lstStyle/>
          <a:p>
            <a:fld id="{B81EDC3E-C2FA-42E6-9286-1FA375F44277}" type="slidenum">
              <a:rPr lang="en-US" smtClean="0"/>
              <a:t>20</a:t>
            </a:fld>
            <a:endParaRPr lang="en-US"/>
          </a:p>
        </p:txBody>
      </p:sp>
    </p:spTree>
    <p:extLst>
      <p:ext uri="{BB962C8B-B14F-4D97-AF65-F5344CB8AC3E}">
        <p14:creationId xmlns:p14="http://schemas.microsoft.com/office/powerpoint/2010/main" val="3348889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Vehicles can be adapted to</a:t>
            </a:r>
            <a:r>
              <a:rPr lang="en-US" baseline="0" dirty="0" smtClean="0"/>
              <a:t> address some changes in physical abilities, such as reduced flexibility. The costs for these adaptations range widely, but some are very low-cost. </a:t>
            </a:r>
          </a:p>
          <a:p>
            <a:endParaRPr lang="en-US" baseline="0" dirty="0" smtClean="0"/>
          </a:p>
          <a:p>
            <a:r>
              <a:rPr lang="en-US" baseline="0" dirty="0" smtClean="0"/>
              <a:t>Some of these adaptations are discussed at </a:t>
            </a:r>
            <a:r>
              <a:rPr lang="en-US" baseline="0" dirty="0" err="1" smtClean="0"/>
              <a:t>CarFit</a:t>
            </a:r>
            <a:r>
              <a:rPr lang="en-US" baseline="0" dirty="0" smtClean="0"/>
              <a:t> events.</a:t>
            </a:r>
          </a:p>
          <a:p>
            <a:endParaRPr lang="en-US" dirty="0" smtClean="0"/>
          </a:p>
          <a:p>
            <a:r>
              <a:rPr lang="en-US" dirty="0" smtClean="0"/>
              <a:t>Certified</a:t>
            </a:r>
            <a:r>
              <a:rPr lang="en-US" baseline="0" dirty="0" smtClean="0"/>
              <a:t> Driver Rehabilitation Specialists can assist in determining if these adaptations might be appropriate for a particular driver.</a:t>
            </a:r>
          </a:p>
        </p:txBody>
      </p:sp>
      <p:sp>
        <p:nvSpPr>
          <p:cNvPr id="4" name="Slide Number Placeholder 3"/>
          <p:cNvSpPr>
            <a:spLocks noGrp="1"/>
          </p:cNvSpPr>
          <p:nvPr>
            <p:ph type="sldNum" sz="quarter" idx="10"/>
          </p:nvPr>
        </p:nvSpPr>
        <p:spPr/>
        <p:txBody>
          <a:bodyPr/>
          <a:lstStyle/>
          <a:p>
            <a:fld id="{B81EDC3E-C2FA-42E6-9286-1FA375F44277}" type="slidenum">
              <a:rPr lang="en-US" smtClean="0"/>
              <a:t>21</a:t>
            </a:fld>
            <a:endParaRPr lang="en-US"/>
          </a:p>
        </p:txBody>
      </p:sp>
    </p:spTree>
    <p:extLst>
      <p:ext uri="{BB962C8B-B14F-4D97-AF65-F5344CB8AC3E}">
        <p14:creationId xmlns:p14="http://schemas.microsoft.com/office/powerpoint/2010/main" val="273355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baseline="0" dirty="0" smtClean="0"/>
          </a:p>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22</a:t>
            </a:fld>
            <a:endParaRPr lang="en-US"/>
          </a:p>
        </p:txBody>
      </p:sp>
    </p:spTree>
    <p:extLst>
      <p:ext uri="{BB962C8B-B14F-4D97-AF65-F5344CB8AC3E}">
        <p14:creationId xmlns:p14="http://schemas.microsoft.com/office/powerpoint/2010/main" val="4164735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We can use the term driving retirement for</a:t>
            </a:r>
            <a:r>
              <a:rPr lang="en-US" baseline="0" dirty="0" smtClean="0"/>
              <a:t> the process of limiting and stopping driving -</a:t>
            </a:r>
            <a:r>
              <a:rPr lang="en-US" dirty="0" smtClean="0"/>
              <a:t> the analogy to retirement from work seems appropriate. It may be that the older driver can continue driving but may need</a:t>
            </a:r>
            <a:r>
              <a:rPr lang="en-US" baseline="0" dirty="0" smtClean="0"/>
              <a:t> </a:t>
            </a:r>
            <a:r>
              <a:rPr lang="en-US" dirty="0" smtClean="0"/>
              <a:t>to make some</a:t>
            </a:r>
            <a:r>
              <a:rPr lang="en-US" baseline="0" dirty="0" smtClean="0"/>
              <a:t> of the adjustments we mentioned earlier, such as driving during less busy times and only during the day, driving only to locations they are familiar with, and on local roads, or driving with someone.</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If the decision has been made to limit driving or stop driving completely, the mature driver will be looking for a plan to maintain independence and self-sufficiency. The conversation about stopping driving can be difficult but preparing for the conversation can help. </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6810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know when it is time for someone to </a:t>
            </a:r>
            <a:r>
              <a:rPr lang="en-US" dirty="0" smtClean="0"/>
              <a:t>reassess </a:t>
            </a:r>
            <a:r>
              <a:rPr lang="en-US" dirty="0" smtClean="0"/>
              <a:t>driving?</a:t>
            </a:r>
          </a:p>
          <a:p>
            <a:endParaRPr lang="en-US" dirty="0" smtClean="0"/>
          </a:p>
          <a:p>
            <a:r>
              <a:rPr lang="en-US" dirty="0" smtClean="0"/>
              <a:t>These</a:t>
            </a:r>
            <a:r>
              <a:rPr lang="en-US" baseline="0" dirty="0" smtClean="0"/>
              <a:t> w</a:t>
            </a:r>
            <a:r>
              <a:rPr lang="en-US" dirty="0" smtClean="0"/>
              <a:t>arning </a:t>
            </a:r>
            <a:r>
              <a:rPr lang="en-US" dirty="0"/>
              <a:t>signs and </a:t>
            </a:r>
            <a:r>
              <a:rPr lang="en-US" dirty="0" smtClean="0"/>
              <a:t>symptoms may give a</a:t>
            </a:r>
            <a:r>
              <a:rPr lang="en-US" baseline="0" dirty="0" smtClean="0"/>
              <a:t> family member or caregiver an indication that an older driver should consider limiting or stopping driving.</a:t>
            </a:r>
            <a:endParaRPr lang="en-US" dirty="0"/>
          </a:p>
          <a:p>
            <a:pPr lvl="1"/>
            <a:r>
              <a:rPr lang="en-US" dirty="0"/>
              <a:t>Do they seem uncomfortable, fearful or nervous while driving?</a:t>
            </a:r>
          </a:p>
          <a:p>
            <a:pPr lvl="1"/>
            <a:r>
              <a:rPr lang="en-US" dirty="0"/>
              <a:t>Do they have difficulty staying in their travel lane?</a:t>
            </a:r>
          </a:p>
          <a:p>
            <a:pPr lvl="1"/>
            <a:r>
              <a:rPr lang="en-US" dirty="0"/>
              <a:t>Have</a:t>
            </a:r>
            <a:r>
              <a:rPr lang="en-US" baseline="0" dirty="0"/>
              <a:t> they become lost on familiar roads or in a familiar place?</a:t>
            </a:r>
            <a:endParaRPr lang="en-US" dirty="0"/>
          </a:p>
          <a:p>
            <a:pPr lvl="1"/>
            <a:r>
              <a:rPr lang="en-US" dirty="0"/>
              <a:t>Do</a:t>
            </a:r>
            <a:r>
              <a:rPr lang="en-US" baseline="0" dirty="0"/>
              <a:t> they fail to</a:t>
            </a:r>
            <a:r>
              <a:rPr lang="en-US" dirty="0"/>
              <a:t> pay</a:t>
            </a:r>
            <a:r>
              <a:rPr lang="en-US" baseline="0" dirty="0"/>
              <a:t> </a:t>
            </a:r>
            <a:r>
              <a:rPr lang="en-US" dirty="0"/>
              <a:t>attention to road signs, signals, or pavement markings?</a:t>
            </a:r>
          </a:p>
          <a:p>
            <a:pPr lvl="1"/>
            <a:r>
              <a:rPr lang="en-US" dirty="0"/>
              <a:t>Do</a:t>
            </a:r>
            <a:r>
              <a:rPr lang="en-US" baseline="0" dirty="0"/>
              <a:t> they s</a:t>
            </a:r>
            <a:r>
              <a:rPr lang="en-US" dirty="0"/>
              <a:t>low down when faced with an unexpected situation?</a:t>
            </a:r>
          </a:p>
          <a:p>
            <a:pPr lvl="1"/>
            <a:r>
              <a:rPr lang="en-US" dirty="0"/>
              <a:t>Have</a:t>
            </a:r>
            <a:r>
              <a:rPr lang="en-US" baseline="0" dirty="0"/>
              <a:t> they e</a:t>
            </a:r>
            <a:r>
              <a:rPr lang="en-US" dirty="0"/>
              <a:t>xperienced near misses?</a:t>
            </a:r>
            <a:r>
              <a:rPr lang="en-US" baseline="0" dirty="0"/>
              <a:t> </a:t>
            </a:r>
            <a:endParaRPr lang="en-US" dirty="0"/>
          </a:p>
          <a:p>
            <a:pPr lvl="1"/>
            <a:r>
              <a:rPr lang="en-US" dirty="0"/>
              <a:t>Do</a:t>
            </a:r>
            <a:r>
              <a:rPr lang="en-US" baseline="0" dirty="0"/>
              <a:t> they have t</a:t>
            </a:r>
            <a:r>
              <a:rPr lang="en-US" dirty="0"/>
              <a:t>rouble gauging gaps in traffic at intersections or exit ramps, or</a:t>
            </a:r>
            <a:r>
              <a:rPr lang="en-US" baseline="0" dirty="0"/>
              <a:t> in merging situations, or changing lanes?</a:t>
            </a:r>
          </a:p>
          <a:p>
            <a:pPr lvl="1"/>
            <a:r>
              <a:rPr lang="en-US" baseline="0" dirty="0"/>
              <a:t>Are they easily distracted while driving?</a:t>
            </a:r>
          </a:p>
          <a:p>
            <a:pPr lvl="1"/>
            <a:r>
              <a:rPr lang="en-US" baseline="0" dirty="0"/>
              <a:t>Have they received tickets or warnings recently?</a:t>
            </a:r>
          </a:p>
          <a:p>
            <a:pPr lvl="1"/>
            <a:r>
              <a:rPr lang="en-US" dirty="0"/>
              <a:t>Have they</a:t>
            </a:r>
            <a:r>
              <a:rPr lang="en-US" baseline="0" dirty="0"/>
              <a:t> </a:t>
            </a:r>
            <a:r>
              <a:rPr lang="en-US" dirty="0"/>
              <a:t>misjudged</a:t>
            </a:r>
            <a:r>
              <a:rPr lang="en-US" baseline="0" dirty="0"/>
              <a:t> a situation? </a:t>
            </a:r>
            <a:r>
              <a:rPr lang="en-US" dirty="0"/>
              <a:t>Are there new dents or scrapes on the car, garage, fences, mailbox?</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24</a:t>
            </a:fld>
            <a:endParaRPr lang="en-US"/>
          </a:p>
        </p:txBody>
      </p:sp>
    </p:spTree>
    <p:extLst>
      <p:ext uri="{BB962C8B-B14F-4D97-AF65-F5344CB8AC3E}">
        <p14:creationId xmlns:p14="http://schemas.microsoft.com/office/powerpoint/2010/main" val="822989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decision has been made to start the discussion about</a:t>
            </a:r>
            <a:r>
              <a:rPr lang="en-US" baseline="0" dirty="0"/>
              <a:t> </a:t>
            </a:r>
            <a:r>
              <a:rPr lang="en-US" baseline="0" dirty="0" smtClean="0"/>
              <a:t>driving retirement, </a:t>
            </a:r>
            <a:r>
              <a:rPr lang="en-US" baseline="0" dirty="0"/>
              <a:t>take time to think about:</a:t>
            </a:r>
          </a:p>
          <a:p>
            <a:pPr marL="171450" indent="-171450">
              <a:buFont typeface="Arial" panose="020B0604020202020204" pitchFamily="34" charset="0"/>
              <a:buChar char="•"/>
            </a:pPr>
            <a:r>
              <a:rPr lang="en-US" dirty="0"/>
              <a:t>The meaning of driving from the older driver’s perspective</a:t>
            </a:r>
          </a:p>
          <a:p>
            <a:pPr marL="171450" indent="-171450">
              <a:buFont typeface="Arial" panose="020B0604020202020204" pitchFamily="34" charset="0"/>
              <a:buChar char="•"/>
            </a:pPr>
            <a:r>
              <a:rPr lang="en-US" dirty="0"/>
              <a:t>How to begin the driving discussion</a:t>
            </a:r>
          </a:p>
          <a:p>
            <a:pPr marL="171450" indent="-171450">
              <a:buFont typeface="Arial" panose="020B0604020202020204" pitchFamily="34" charset="0"/>
              <a:buChar char="•"/>
            </a:pPr>
            <a:r>
              <a:rPr lang="en-US" dirty="0" smtClean="0"/>
              <a:t>Any</a:t>
            </a:r>
            <a:r>
              <a:rPr lang="en-US" baseline="0" dirty="0" smtClean="0"/>
              <a:t> c</a:t>
            </a:r>
            <a:r>
              <a:rPr lang="en-US" dirty="0" smtClean="0"/>
              <a:t>ommunity </a:t>
            </a:r>
            <a:r>
              <a:rPr lang="en-US" dirty="0"/>
              <a:t>resources for driving evaluation and remediation </a:t>
            </a:r>
          </a:p>
          <a:p>
            <a:pPr marL="171450" indent="-171450">
              <a:buFont typeface="Arial" panose="020B0604020202020204" pitchFamily="34" charset="0"/>
              <a:buChar char="•"/>
            </a:pPr>
            <a:r>
              <a:rPr lang="en-US" dirty="0"/>
              <a:t>Strategies for driving reduction or retirement</a:t>
            </a:r>
          </a:p>
          <a:p>
            <a:pPr marL="171450" indent="-171450">
              <a:buFont typeface="Arial" panose="020B0604020202020204" pitchFamily="34" charset="0"/>
              <a:buChar char="•"/>
            </a:pPr>
            <a:r>
              <a:rPr lang="en-US" dirty="0"/>
              <a:t>How to talk about navigating the community as a non-driver</a:t>
            </a:r>
          </a:p>
          <a:p>
            <a:pPr marL="171450" indent="-171450">
              <a:buFont typeface="Arial" panose="020B0604020202020204" pitchFamily="34" charset="0"/>
              <a:buChar char="•"/>
            </a:pPr>
            <a:r>
              <a:rPr lang="en-US" dirty="0"/>
              <a:t>Local transportation options</a:t>
            </a:r>
          </a:p>
          <a:p>
            <a:endParaRPr lang="en-US" baseline="0" dirty="0"/>
          </a:p>
          <a:p>
            <a:r>
              <a:rPr lang="en-US" dirty="0"/>
              <a:t>It’s important</a:t>
            </a:r>
            <a:r>
              <a:rPr lang="en-US" baseline="0" dirty="0"/>
              <a:t> to start this conversation before a crash or other crisis forces the conversation. This approach allows time to develop a plan for mobility after driving cessation. </a:t>
            </a:r>
          </a:p>
          <a:p>
            <a:r>
              <a:rPr lang="en-US" baseline="0" dirty="0"/>
              <a:t>Families are relieved by knowing that there is a plan. The older driver may be relieved that there are options and they are not forced to continue driving.</a:t>
            </a:r>
          </a:p>
          <a:p>
            <a:endParaRPr lang="en-US" baseline="0" dirty="0"/>
          </a:p>
          <a:p>
            <a:r>
              <a:rPr lang="en-US" baseline="0" dirty="0"/>
              <a:t>The conversation can be </a:t>
            </a:r>
            <a:r>
              <a:rPr lang="en-US" baseline="0" dirty="0" smtClean="0"/>
              <a:t>continued over time, giving the individual opportunity to become used to the idea and to explore transportation options</a:t>
            </a:r>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25</a:t>
            </a:fld>
            <a:endParaRPr lang="en-US"/>
          </a:p>
        </p:txBody>
      </p:sp>
    </p:spTree>
    <p:extLst>
      <p:ext uri="{BB962C8B-B14F-4D97-AF65-F5344CB8AC3E}">
        <p14:creationId xmlns:p14="http://schemas.microsoft.com/office/powerpoint/2010/main" val="1003951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a:t>
            </a:r>
            <a:r>
              <a:rPr lang="en-US" baseline="0" dirty="0"/>
              <a:t> we not want to stop driving even if </a:t>
            </a:r>
            <a:r>
              <a:rPr lang="en-US" baseline="0" dirty="0" smtClean="0"/>
              <a:t>we </a:t>
            </a:r>
            <a:r>
              <a:rPr lang="en-US" baseline="0" dirty="0"/>
              <a:t>think we should?</a:t>
            </a:r>
          </a:p>
          <a:p>
            <a:endParaRPr lang="en-US" baseline="0" dirty="0"/>
          </a:p>
          <a:p>
            <a:r>
              <a:rPr lang="en-US" baseline="0" dirty="0" smtClean="0"/>
              <a:t>We don’t know how we will </a:t>
            </a:r>
            <a:r>
              <a:rPr lang="en-US" baseline="0" dirty="0"/>
              <a:t>get food, medication, </a:t>
            </a:r>
            <a:r>
              <a:rPr lang="en-US" baseline="0" dirty="0" smtClean="0"/>
              <a:t>or how we can keep doing everything we do now, like visiting friends or getting to the library or exercise class. </a:t>
            </a:r>
            <a:endParaRPr lang="en-US" baseline="0" dirty="0"/>
          </a:p>
          <a:p>
            <a:r>
              <a:rPr lang="en-US" baseline="0" dirty="0"/>
              <a:t>We </a:t>
            </a:r>
            <a:r>
              <a:rPr lang="en-US" baseline="0" dirty="0" smtClean="0"/>
              <a:t>don’t want to be </a:t>
            </a:r>
            <a:r>
              <a:rPr lang="en-US" baseline="0" dirty="0"/>
              <a:t>dependent on others for getting around</a:t>
            </a:r>
          </a:p>
          <a:p>
            <a:r>
              <a:rPr lang="en-US" baseline="0" dirty="0"/>
              <a:t>We </a:t>
            </a:r>
            <a:r>
              <a:rPr lang="en-US" baseline="0" dirty="0" smtClean="0"/>
              <a:t>could </a:t>
            </a:r>
            <a:r>
              <a:rPr lang="en-US" baseline="0" dirty="0"/>
              <a:t>not make spontaneous trips – every trip must be </a:t>
            </a:r>
            <a:r>
              <a:rPr lang="en-US" baseline="0" dirty="0" smtClean="0"/>
              <a:t>planned, unless we are walking or bicycling.</a:t>
            </a:r>
            <a:endParaRPr lang="en-US" baseline="0" dirty="0"/>
          </a:p>
          <a:p>
            <a:r>
              <a:rPr lang="en-US" baseline="0" dirty="0"/>
              <a:t>We will be isolated and feel lonely</a:t>
            </a:r>
          </a:p>
          <a:p>
            <a:r>
              <a:rPr lang="en-US" baseline="0" dirty="0"/>
              <a:t>We don’t know how to get around without a car</a:t>
            </a:r>
            <a:endParaRPr lang="en-US" dirty="0"/>
          </a:p>
          <a:p>
            <a:endParaRPr lang="en-US" baseline="0" dirty="0"/>
          </a:p>
          <a:p>
            <a:r>
              <a:rPr lang="en-US" baseline="0" dirty="0"/>
              <a:t>Any conversation with a mature driver has to take into account these and other fears. Isolation can </a:t>
            </a:r>
            <a:r>
              <a:rPr lang="en-US" baseline="0" dirty="0" smtClean="0"/>
              <a:t>negatively affect </a:t>
            </a:r>
            <a:r>
              <a:rPr lang="en-US" baseline="0" dirty="0"/>
              <a:t>health so we want to make sure that individuals have </a:t>
            </a:r>
            <a:r>
              <a:rPr lang="en-US" baseline="0" dirty="0" smtClean="0"/>
              <a:t>alternatives to driving.</a:t>
            </a:r>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26</a:t>
            </a:fld>
            <a:endParaRPr lang="en-US"/>
          </a:p>
        </p:txBody>
      </p:sp>
    </p:spTree>
    <p:extLst>
      <p:ext uri="{BB962C8B-B14F-4D97-AF65-F5344CB8AC3E}">
        <p14:creationId xmlns:p14="http://schemas.microsoft.com/office/powerpoint/2010/main" val="2962238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co</a:t>
            </a:r>
            <a:r>
              <a:rPr lang="en-US" dirty="0"/>
              <a:t>nversation</a:t>
            </a:r>
            <a:r>
              <a:rPr lang="en-US" baseline="0" dirty="0"/>
              <a:t> about when to stop driving </a:t>
            </a:r>
            <a:r>
              <a:rPr lang="en-US" dirty="0"/>
              <a:t>can be difficult for everyone involved, but it</a:t>
            </a:r>
            <a:r>
              <a:rPr lang="en-US" baseline="0" dirty="0"/>
              <a:t> is important to keep </a:t>
            </a:r>
            <a:r>
              <a:rPr lang="en-US" baseline="0" dirty="0" smtClean="0"/>
              <a:t>talking</a:t>
            </a:r>
            <a:r>
              <a:rPr lang="en-US" baseline="0"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a family member or caregiver,</a:t>
            </a:r>
            <a:r>
              <a:rPr lang="en-US" baseline="0" dirty="0" smtClean="0"/>
              <a:t> you</a:t>
            </a:r>
            <a:r>
              <a:rPr lang="en-US" dirty="0" smtClean="0"/>
              <a:t> </a:t>
            </a:r>
            <a:r>
              <a:rPr lang="en-US" dirty="0"/>
              <a:t>might be concerned about:</a:t>
            </a:r>
          </a:p>
          <a:p>
            <a:r>
              <a:rPr lang="en-US" dirty="0"/>
              <a:t>T</a:t>
            </a:r>
            <a:r>
              <a:rPr lang="en-US" dirty="0" smtClean="0"/>
              <a:t>he </a:t>
            </a:r>
            <a:r>
              <a:rPr lang="en-US" dirty="0"/>
              <a:t>older driver's response</a:t>
            </a:r>
          </a:p>
          <a:p>
            <a:r>
              <a:rPr lang="en-US" dirty="0"/>
              <a:t>Appearing disrespectful</a:t>
            </a:r>
          </a:p>
          <a:p>
            <a:r>
              <a:rPr lang="en-US" dirty="0" smtClean="0"/>
              <a:t>The</a:t>
            </a:r>
            <a:r>
              <a:rPr lang="en-US" baseline="0" dirty="0" smtClean="0"/>
              <a:t> fact that you or f</a:t>
            </a:r>
            <a:r>
              <a:rPr lang="en-US" dirty="0" smtClean="0"/>
              <a:t>amily members may </a:t>
            </a:r>
            <a:r>
              <a:rPr lang="en-US" dirty="0"/>
              <a:t>not live nearby to help meet </a:t>
            </a:r>
            <a:r>
              <a:rPr lang="en-US" dirty="0" smtClean="0"/>
              <a:t>your </a:t>
            </a:r>
            <a:r>
              <a:rPr lang="en-US" dirty="0"/>
              <a:t>loved </a:t>
            </a:r>
            <a:r>
              <a:rPr lang="en-US" dirty="0" smtClean="0"/>
              <a:t>ones’ </a:t>
            </a:r>
            <a:r>
              <a:rPr lang="en-US" dirty="0"/>
              <a:t>transportation needs</a:t>
            </a:r>
          </a:p>
          <a:p>
            <a:r>
              <a:rPr lang="en-US" dirty="0"/>
              <a:t>Isolating the older driver if they live alone</a:t>
            </a:r>
          </a:p>
          <a:p>
            <a:r>
              <a:rPr lang="en-US" dirty="0" smtClean="0"/>
              <a:t>The older </a:t>
            </a:r>
            <a:r>
              <a:rPr lang="en-US" dirty="0"/>
              <a:t>adult </a:t>
            </a:r>
            <a:r>
              <a:rPr lang="en-US" dirty="0" smtClean="0"/>
              <a:t>not wanting </a:t>
            </a:r>
            <a:r>
              <a:rPr lang="en-US" dirty="0"/>
              <a:t>to burden others for rides and </a:t>
            </a:r>
            <a:r>
              <a:rPr lang="en-US" dirty="0" smtClean="0"/>
              <a:t>so giving</a:t>
            </a:r>
            <a:r>
              <a:rPr lang="en-US" baseline="0" dirty="0" smtClean="0"/>
              <a:t> </a:t>
            </a:r>
            <a:r>
              <a:rPr lang="en-US" dirty="0" smtClean="0"/>
              <a:t>up </a:t>
            </a:r>
            <a:r>
              <a:rPr lang="en-US" dirty="0"/>
              <a:t>on going places</a:t>
            </a:r>
          </a:p>
          <a:p>
            <a:endParaRPr lang="en-US" dirty="0"/>
          </a:p>
          <a:p>
            <a:r>
              <a:rPr lang="en-US" dirty="0" smtClean="0"/>
              <a:t>Some resources to help</a:t>
            </a:r>
            <a:r>
              <a:rPr lang="en-US" baseline="0" dirty="0" smtClean="0"/>
              <a:t> think about this process</a:t>
            </a:r>
            <a:r>
              <a:rPr lang="en-US" dirty="0" smtClean="0"/>
              <a:t>:</a:t>
            </a:r>
            <a:endParaRPr lang="en-US" dirty="0"/>
          </a:p>
          <a:p>
            <a:r>
              <a:rPr lang="en-US" dirty="0"/>
              <a:t>AARP We Need to Talk online </a:t>
            </a:r>
            <a:r>
              <a:rPr lang="en-US" dirty="0" smtClean="0"/>
              <a:t>seminar</a:t>
            </a:r>
            <a:endParaRPr lang="en-US" dirty="0"/>
          </a:p>
          <a:p>
            <a:r>
              <a:rPr lang="en-US" dirty="0"/>
              <a:t>Florida’s Guide to Safe Mobility for Life</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27</a:t>
            </a:fld>
            <a:endParaRPr lang="en-US"/>
          </a:p>
        </p:txBody>
      </p:sp>
    </p:spTree>
    <p:extLst>
      <p:ext uri="{BB962C8B-B14F-4D97-AF65-F5344CB8AC3E}">
        <p14:creationId xmlns:p14="http://schemas.microsoft.com/office/powerpoint/2010/main" val="2012364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AARP We Need to Talk material suggests early,</a:t>
            </a:r>
            <a:r>
              <a:rPr lang="en-US" baseline="0" dirty="0" smtClean="0"/>
              <a:t> occasional, and candid conversations. Focus can be on the driver’s safety and level of comfort. Some example conversation starters include:</a:t>
            </a:r>
          </a:p>
          <a:p>
            <a:r>
              <a:rPr lang="en-US" dirty="0" smtClean="0"/>
              <a:t>I am concerned about your safety when you are driving.</a:t>
            </a:r>
          </a:p>
          <a:p>
            <a:r>
              <a:rPr lang="en-US" dirty="0" smtClean="0"/>
              <a:t>Driving isn’t what it used to be.</a:t>
            </a:r>
          </a:p>
          <a:p>
            <a:r>
              <a:rPr lang="en-US" dirty="0" smtClean="0"/>
              <a:t>Have you asked your doctor about the effects of your new medication on driving?</a:t>
            </a:r>
          </a:p>
          <a:p>
            <a:r>
              <a:rPr lang="en-US" dirty="0" smtClean="0"/>
              <a:t>I’m worried about you getting lost.</a:t>
            </a:r>
          </a:p>
          <a:p>
            <a:r>
              <a:rPr lang="en-US" dirty="0" smtClean="0"/>
              <a:t>I’m glad you stopped driving at night. I don’t want you driving if you are uncomfortable or feel it’s too risky. </a:t>
            </a:r>
          </a:p>
        </p:txBody>
      </p:sp>
      <p:sp>
        <p:nvSpPr>
          <p:cNvPr id="4" name="Slide Number Placeholder 3"/>
          <p:cNvSpPr>
            <a:spLocks noGrp="1"/>
          </p:cNvSpPr>
          <p:nvPr>
            <p:ph type="sldNum" sz="quarter" idx="10"/>
          </p:nvPr>
        </p:nvSpPr>
        <p:spPr/>
        <p:txBody>
          <a:bodyPr/>
          <a:lstStyle/>
          <a:p>
            <a:fld id="{B81EDC3E-C2FA-42E6-9286-1FA375F44277}" type="slidenum">
              <a:rPr lang="en-US" smtClean="0"/>
              <a:t>28</a:t>
            </a:fld>
            <a:endParaRPr lang="en-US"/>
          </a:p>
        </p:txBody>
      </p:sp>
    </p:spTree>
    <p:extLst>
      <p:ext uri="{BB962C8B-B14F-4D97-AF65-F5344CB8AC3E}">
        <p14:creationId xmlns:p14="http://schemas.microsoft.com/office/powerpoint/2010/main" val="3450119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 we have been discussing, safety is the first reason to stop driving – safety of the mature driver, and safety of others using the road.</a:t>
            </a:r>
          </a:p>
          <a:p>
            <a:endParaRPr lang="en-US" baseline="0" dirty="0"/>
          </a:p>
          <a:p>
            <a:r>
              <a:rPr lang="en-US" baseline="0" dirty="0"/>
              <a:t>There are other arguments to be made:</a:t>
            </a:r>
          </a:p>
          <a:p>
            <a:endParaRPr lang="en-US" baseline="0" dirty="0"/>
          </a:p>
          <a:p>
            <a:r>
              <a:rPr lang="en-US" dirty="0"/>
              <a:t>Owning a car is </a:t>
            </a:r>
            <a:r>
              <a:rPr lang="en-US" dirty="0" smtClean="0"/>
              <a:t>expensive</a:t>
            </a:r>
            <a:endParaRPr lang="en-US" baseline="0" dirty="0"/>
          </a:p>
          <a:p>
            <a:endParaRPr lang="en-US" baseline="0" dirty="0"/>
          </a:p>
          <a:p>
            <a:r>
              <a:rPr lang="en-US" baseline="0" dirty="0"/>
              <a:t>If walking or bicycling is an option, remember the advantages include improved health, mood, opportunities to see neighbors, and </a:t>
            </a:r>
            <a:r>
              <a:rPr lang="en-US" baseline="0" dirty="0" smtClean="0"/>
              <a:t>reducing </a:t>
            </a:r>
            <a:r>
              <a:rPr lang="en-US" baseline="0" dirty="0"/>
              <a:t>your carbon footprint</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29</a:t>
            </a:fld>
            <a:endParaRPr lang="en-US"/>
          </a:p>
        </p:txBody>
      </p:sp>
    </p:spTree>
    <p:extLst>
      <p:ext uri="{BB962C8B-B14F-4D97-AF65-F5344CB8AC3E}">
        <p14:creationId xmlns:p14="http://schemas.microsoft.com/office/powerpoint/2010/main" val="1049039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Of New Jersey’s over six million total licensed drivers, 21 percent are aged 65 or older. Over the past decade, the number of crashes involving mature drivers has remained high while the proportion of crashes involving mature drivers has increased, raising concerns about the potential impacts of an aging population on roadway safety. (FHWA)</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According to the 2022 NJ Division of Highway Traffic Safety </a:t>
            </a:r>
            <a:r>
              <a:rPr lang="en-US" sz="1200" i="1" kern="1200" dirty="0" smtClean="0">
                <a:solidFill>
                  <a:schemeClr val="tx1"/>
                </a:solidFill>
                <a:effectLst/>
                <a:latin typeface="+mn-lt"/>
                <a:ea typeface="+mn-ea"/>
                <a:cs typeface="+mn-cs"/>
              </a:rPr>
              <a:t>Highway Safety Plan</a:t>
            </a:r>
            <a:r>
              <a:rPr lang="en-US" sz="1200" kern="1200" dirty="0" smtClean="0">
                <a:solidFill>
                  <a:schemeClr val="tx1"/>
                </a:solidFill>
                <a:effectLst/>
                <a:latin typeface="+mn-lt"/>
                <a:ea typeface="+mn-ea"/>
                <a:cs typeface="+mn-cs"/>
              </a:rPr>
              <a:t> (HSP), the proportion of crashes involving mature drivers in New Jersey increased to </a:t>
            </a:r>
            <a:r>
              <a:rPr lang="en-US" sz="1200" kern="1200" dirty="0" smtClean="0">
                <a:solidFill>
                  <a:schemeClr val="tx1"/>
                </a:solidFill>
                <a:effectLst/>
                <a:latin typeface="+mn-lt"/>
                <a:ea typeface="+mn-ea"/>
                <a:cs typeface="+mn-cs"/>
              </a:rPr>
              <a:t>over 17 </a:t>
            </a:r>
            <a:r>
              <a:rPr lang="en-US" sz="1200" kern="1200" dirty="0" smtClean="0">
                <a:solidFill>
                  <a:schemeClr val="tx1"/>
                </a:solidFill>
                <a:effectLst/>
                <a:latin typeface="+mn-lt"/>
                <a:ea typeface="+mn-ea"/>
                <a:cs typeface="+mn-cs"/>
              </a:rPr>
              <a:t>percent as of </a:t>
            </a:r>
            <a:r>
              <a:rPr lang="en-US" sz="1200" kern="1200" dirty="0" smtClean="0">
                <a:solidFill>
                  <a:schemeClr val="tx1"/>
                </a:solidFill>
                <a:effectLst/>
                <a:latin typeface="+mn-lt"/>
                <a:ea typeface="+mn-ea"/>
                <a:cs typeface="+mn-cs"/>
              </a:rPr>
              <a:t>2020. </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Older drivers are often safer drivers. However, when they are involved in a traffic crash, older drivers are more likely to be severely injured or killed in that crash. </a:t>
            </a:r>
            <a:r>
              <a:rPr lang="en-US" sz="1200" kern="1200" dirty="0" smtClean="0">
                <a:solidFill>
                  <a:schemeClr val="tx1"/>
                </a:solidFill>
                <a:effectLst/>
                <a:latin typeface="+mn-lt"/>
                <a:ea typeface="+mn-ea"/>
                <a:cs typeface="+mn-cs"/>
              </a:rPr>
              <a:t>Older drivers also represent a large proportion of roadway deaths, having accounted for almost 26 percent of all driver fatalities in the State in 2020.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 the number of overall crashes involving mature drivers increases over the years, mature drivers have a substantial impact on the safety of vulnerable road users, including pedestrians and bicyclists. Between 2016 and 2020, about 14 percent of pedestrian crashes and 14 percent</a:t>
            </a:r>
            <a:r>
              <a:rPr lang="en-US" sz="1200" kern="1200" baseline="0" dirty="0" smtClean="0">
                <a:solidFill>
                  <a:schemeClr val="tx1"/>
                </a:solidFill>
                <a:effectLst/>
                <a:latin typeface="+mn-lt"/>
                <a:ea typeface="+mn-ea"/>
                <a:cs typeface="+mn-cs"/>
              </a:rPr>
              <a:t> of bicycle crashes </a:t>
            </a:r>
            <a:r>
              <a:rPr lang="en-US" sz="1200" kern="1200" dirty="0" smtClean="0">
                <a:solidFill>
                  <a:schemeClr val="tx1"/>
                </a:solidFill>
                <a:effectLst/>
                <a:latin typeface="+mn-lt"/>
                <a:ea typeface="+mn-ea"/>
                <a:cs typeface="+mn-cs"/>
              </a:rPr>
              <a:t>involved mature drivers.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From 2015-2019, the most common factor for crashes involving mature drivers was distracted driving, with distraction as a factor in </a:t>
            </a:r>
            <a:r>
              <a:rPr lang="en-US" sz="1200" kern="1200" dirty="0" smtClean="0">
                <a:solidFill>
                  <a:schemeClr val="tx1"/>
                </a:solidFill>
                <a:effectLst/>
                <a:latin typeface="+mn-lt"/>
                <a:ea typeface="+mn-ea"/>
                <a:cs typeface="+mn-cs"/>
              </a:rPr>
              <a:t>over 25 </a:t>
            </a:r>
            <a:r>
              <a:rPr lang="en-US" sz="1200" kern="1200" dirty="0" smtClean="0">
                <a:solidFill>
                  <a:schemeClr val="tx1"/>
                </a:solidFill>
                <a:effectLst/>
                <a:latin typeface="+mn-lt"/>
                <a:ea typeface="+mn-ea"/>
                <a:cs typeface="+mn-cs"/>
              </a:rPr>
              <a:t>percent of all crashes involving mature drivers during that time period. </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3</a:t>
            </a:fld>
            <a:endParaRPr lang="en-US"/>
          </a:p>
        </p:txBody>
      </p:sp>
    </p:spTree>
    <p:extLst>
      <p:ext uri="{BB962C8B-B14F-4D97-AF65-F5344CB8AC3E}">
        <p14:creationId xmlns:p14="http://schemas.microsoft.com/office/powerpoint/2010/main" val="1540700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don’t often think of the total costs of owning and driving a car. T</a:t>
            </a:r>
            <a:r>
              <a:rPr lang="en-US" dirty="0" smtClean="0"/>
              <a:t>his car cost calculator shows </a:t>
            </a:r>
            <a:r>
              <a:rPr lang="en-US" baseline="0" dirty="0" smtClean="0"/>
              <a:t>the real costs of driving a car including </a:t>
            </a:r>
            <a:r>
              <a:rPr lang="en-US" baseline="0" dirty="0"/>
              <a:t>insurance, repairs and maintenance, and fuel </a:t>
            </a:r>
            <a:r>
              <a:rPr lang="en-US" baseline="0" dirty="0" smtClean="0"/>
              <a:t>that can </a:t>
            </a:r>
            <a:r>
              <a:rPr lang="en-US" baseline="0" dirty="0"/>
              <a:t>add up to a significant portion of an older driver’s budget.</a:t>
            </a:r>
            <a:r>
              <a:rPr lang="en-US" dirty="0"/>
              <a:t> The money saved can be put toward paying for the</a:t>
            </a:r>
            <a:r>
              <a:rPr lang="en-US" baseline="0" dirty="0"/>
              <a:t> </a:t>
            </a:r>
            <a:r>
              <a:rPr lang="en-US" baseline="0" dirty="0" smtClean="0"/>
              <a:t>bus, taxi, </a:t>
            </a:r>
            <a:r>
              <a:rPr lang="en-US" baseline="0" dirty="0"/>
              <a:t>or </a:t>
            </a:r>
            <a:r>
              <a:rPr lang="en-US" baseline="0" dirty="0" smtClean="0"/>
              <a:t>Uber or Lyft </a:t>
            </a:r>
            <a:r>
              <a:rPr lang="en-US" baseline="0" dirty="0"/>
              <a:t>rides</a:t>
            </a:r>
            <a:r>
              <a:rPr lang="en-US" baseline="0" dirty="0" smtClean="0"/>
              <a:t>. </a:t>
            </a:r>
            <a:endParaRPr lang="en-US" baseline="0" dirty="0"/>
          </a:p>
          <a:p>
            <a:endParaRPr lang="en-US" dirty="0" smtClean="0"/>
          </a:p>
          <a:p>
            <a:r>
              <a:rPr lang="en-US" baseline="0" dirty="0" smtClean="0"/>
              <a:t>The chart shown here is just an example. AAA provides information on the annual cost of owning a new car at https://www.aaa.com/autorepair/articles/your-driving-costs, and offers a different online cost calculator here:</a:t>
            </a:r>
          </a:p>
          <a:p>
            <a:r>
              <a:rPr lang="en-US" baseline="0" dirty="0" smtClean="0"/>
              <a:t>https://www.aaa.com/autorepair/drivingcosts</a:t>
            </a:r>
          </a:p>
          <a:p>
            <a:endParaRPr lang="en-US" dirty="0" smtClean="0"/>
          </a:p>
          <a:p>
            <a:r>
              <a:rPr lang="en-US" dirty="0" smtClean="0"/>
              <a:t>Note to Presenter: </a:t>
            </a:r>
          </a:p>
          <a:p>
            <a:r>
              <a:rPr lang="en-US" dirty="0" smtClean="0"/>
              <a:t>You might want to fill in this sheet</a:t>
            </a:r>
            <a:r>
              <a:rPr lang="en-US" baseline="0" dirty="0" smtClean="0"/>
              <a:t> differently. You can point audience members to these resources;</a:t>
            </a:r>
          </a:p>
          <a:p>
            <a:pPr marL="228600" indent="-228600">
              <a:buAutoNum type="arabicPeriod"/>
            </a:pPr>
            <a:r>
              <a:rPr lang="en-US" dirty="0" smtClean="0"/>
              <a:t>Florida’s Guide to Safe Mobility for Life https://www.safemobilityfl.com/Guide.htm#transportationplan.</a:t>
            </a:r>
            <a:r>
              <a:rPr lang="en-US" baseline="0" dirty="0" smtClean="0"/>
              <a:t> </a:t>
            </a:r>
            <a:r>
              <a:rPr lang="en-US" dirty="0" smtClean="0"/>
              <a:t>A</a:t>
            </a:r>
            <a:r>
              <a:rPr lang="en-US" baseline="0" dirty="0" smtClean="0"/>
              <a:t> Spanish language version of the Car Cost Worksheet is available on this webpage.</a:t>
            </a:r>
            <a:endParaRPr lang="en-US" dirty="0" smtClean="0"/>
          </a:p>
          <a:p>
            <a:r>
              <a:rPr lang="en-US" dirty="0" smtClean="0"/>
              <a:t>2. </a:t>
            </a:r>
            <a:r>
              <a:rPr lang="en-US" baseline="0" dirty="0" smtClean="0"/>
              <a:t>AAA provides an annual cost of owning a new car at https://www.aaa.com/autorepair/articles/your-driving-costs, </a:t>
            </a:r>
          </a:p>
          <a:p>
            <a:r>
              <a:rPr lang="en-US" baseline="0" dirty="0" smtClean="0"/>
              <a:t>and offers a different online cost calculator here: https://www.aaa.com/autorepair/drivingcosts</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30</a:t>
            </a:fld>
            <a:endParaRPr lang="en-US"/>
          </a:p>
        </p:txBody>
      </p:sp>
    </p:spTree>
    <p:extLst>
      <p:ext uri="{BB962C8B-B14F-4D97-AF65-F5344CB8AC3E}">
        <p14:creationId xmlns:p14="http://schemas.microsoft.com/office/powerpoint/2010/main" val="33382769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not just a matter of how </a:t>
            </a:r>
            <a:r>
              <a:rPr lang="en-US" dirty="0" smtClean="0"/>
              <a:t>driving</a:t>
            </a:r>
            <a:r>
              <a:rPr lang="en-US" baseline="0" dirty="0" smtClean="0"/>
              <a:t> retirees</a:t>
            </a:r>
            <a:r>
              <a:rPr lang="en-US" dirty="0" smtClean="0"/>
              <a:t> </a:t>
            </a:r>
            <a:r>
              <a:rPr lang="en-US" dirty="0"/>
              <a:t>will feel</a:t>
            </a:r>
            <a:r>
              <a:rPr lang="en-US" baseline="0" dirty="0"/>
              <a:t> – they need practical answers to questions such </a:t>
            </a:r>
            <a:r>
              <a:rPr lang="en-US" baseline="0" dirty="0" smtClean="0"/>
              <a:t>as:</a:t>
            </a:r>
            <a:endParaRPr lang="en-US" baseline="0" dirty="0"/>
          </a:p>
          <a:p>
            <a:endParaRPr lang="en-US" dirty="0"/>
          </a:p>
          <a:p>
            <a:r>
              <a:rPr lang="en-US" dirty="0"/>
              <a:t>How do I get food?</a:t>
            </a:r>
          </a:p>
          <a:p>
            <a:r>
              <a:rPr lang="en-US" dirty="0"/>
              <a:t>How do I get to medical appointments?</a:t>
            </a:r>
          </a:p>
          <a:p>
            <a:r>
              <a:rPr lang="en-US" dirty="0"/>
              <a:t>How do I get to the park to walk? To the gym? </a:t>
            </a:r>
          </a:p>
          <a:p>
            <a:r>
              <a:rPr lang="en-US" dirty="0" smtClean="0"/>
              <a:t>How do I do other </a:t>
            </a:r>
            <a:r>
              <a:rPr lang="en-US" dirty="0"/>
              <a:t>errands</a:t>
            </a:r>
            <a:r>
              <a:rPr lang="en-US" dirty="0" smtClean="0"/>
              <a:t>?</a:t>
            </a:r>
          </a:p>
          <a:p>
            <a:r>
              <a:rPr lang="en-US" dirty="0" smtClean="0"/>
              <a:t>How do I get to worship</a:t>
            </a:r>
            <a:r>
              <a:rPr lang="en-US" baseline="0" dirty="0" smtClean="0"/>
              <a:t> services?</a:t>
            </a:r>
            <a:endParaRPr lang="en-US" dirty="0"/>
          </a:p>
          <a:p>
            <a:r>
              <a:rPr lang="en-US" dirty="0"/>
              <a:t>How do I visit friends?</a:t>
            </a:r>
          </a:p>
          <a:p>
            <a:endParaRPr lang="en-US" dirty="0"/>
          </a:p>
          <a:p>
            <a:r>
              <a:rPr lang="en-US" dirty="0"/>
              <a:t>And of course these are just a few of the activities they will want to</a:t>
            </a:r>
            <a:r>
              <a:rPr lang="en-US" baseline="0" dirty="0"/>
              <a:t> continue.</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31</a:t>
            </a:fld>
            <a:endParaRPr lang="en-US"/>
          </a:p>
        </p:txBody>
      </p:sp>
    </p:spTree>
    <p:extLst>
      <p:ext uri="{BB962C8B-B14F-4D97-AF65-F5344CB8AC3E}">
        <p14:creationId xmlns:p14="http://schemas.microsoft.com/office/powerpoint/2010/main" val="4189151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options for alternative</a:t>
            </a:r>
            <a:r>
              <a:rPr lang="en-US" baseline="0" dirty="0"/>
              <a:t> </a:t>
            </a:r>
            <a:r>
              <a:rPr lang="en-US" baseline="0" dirty="0" smtClean="0"/>
              <a:t>transportation?</a:t>
            </a:r>
            <a:endParaRPr lang="en-US" dirty="0"/>
          </a:p>
          <a:p>
            <a:endParaRPr lang="en-US" dirty="0"/>
          </a:p>
          <a:p>
            <a:pPr marL="171450" indent="-171450">
              <a:buFont typeface="Arial" panose="020B0604020202020204" pitchFamily="34" charset="0"/>
              <a:buChar char="•"/>
            </a:pPr>
            <a:r>
              <a:rPr lang="en-US" dirty="0"/>
              <a:t>Asking</a:t>
            </a:r>
            <a:r>
              <a:rPr lang="en-US" baseline="0" dirty="0"/>
              <a:t> f</a:t>
            </a:r>
            <a:r>
              <a:rPr lang="en-US" dirty="0"/>
              <a:t>amily and</a:t>
            </a:r>
            <a:r>
              <a:rPr lang="en-US" baseline="0" dirty="0"/>
              <a:t> friends for rides</a:t>
            </a:r>
            <a:r>
              <a:rPr lang="en-US" baseline="0" dirty="0" smtClean="0"/>
              <a:t>.</a:t>
            </a:r>
            <a:endParaRPr lang="en-US" baseline="0" dirty="0"/>
          </a:p>
          <a:p>
            <a:pPr marL="171450" indent="-171450">
              <a:buFont typeface="Arial" panose="020B0604020202020204" pitchFamily="34" charset="0"/>
              <a:buChar char="•"/>
            </a:pPr>
            <a:r>
              <a:rPr lang="en-US" baseline="0" dirty="0"/>
              <a:t>How walkable is </a:t>
            </a:r>
            <a:r>
              <a:rPr lang="en-US" baseline="0" dirty="0" smtClean="0"/>
              <a:t>their </a:t>
            </a:r>
            <a:r>
              <a:rPr lang="en-US" baseline="0" dirty="0"/>
              <a:t>community? If the individual has the ability to walk the distance to what is needed, this is an option. </a:t>
            </a:r>
          </a:p>
          <a:p>
            <a:pPr marL="171450" indent="-171450">
              <a:buFont typeface="Arial" panose="020B0604020202020204" pitchFamily="34" charset="0"/>
              <a:buChar char="•"/>
            </a:pPr>
            <a:r>
              <a:rPr lang="en-US" baseline="0" dirty="0"/>
              <a:t>NJ TRANSIT buses are in many communities and frequently have routes to nearby shopping centers/malls</a:t>
            </a:r>
            <a:r>
              <a:rPr lang="en-US" baseline="0" dirty="0" smtClean="0"/>
              <a:t>.</a:t>
            </a:r>
            <a:endParaRPr lang="en-US" baseline="0" dirty="0"/>
          </a:p>
          <a:p>
            <a:pPr marL="171450" indent="-171450">
              <a:buFont typeface="Arial" panose="020B0604020202020204" pitchFamily="34" charset="0"/>
              <a:buChar char="•"/>
            </a:pPr>
            <a:r>
              <a:rPr lang="en-US" baseline="0" dirty="0"/>
              <a:t>Specialized transportation is available in all counties </a:t>
            </a:r>
            <a:r>
              <a:rPr lang="en-US" baseline="0" dirty="0" smtClean="0"/>
              <a:t>– paratransit, </a:t>
            </a:r>
            <a:r>
              <a:rPr lang="en-US" baseline="0" dirty="0"/>
              <a:t>available by appointments ahead of </a:t>
            </a:r>
            <a:r>
              <a:rPr lang="en-US" baseline="0" dirty="0" smtClean="0"/>
              <a:t>time, </a:t>
            </a:r>
            <a:r>
              <a:rPr lang="en-US" baseline="0" dirty="0"/>
              <a:t>can make routine essential travel, such as to the doctors office, </a:t>
            </a:r>
            <a:r>
              <a:rPr lang="en-US" baseline="0" dirty="0" smtClean="0"/>
              <a:t>easier</a:t>
            </a:r>
          </a:p>
          <a:p>
            <a:pPr marL="171450" indent="-171450">
              <a:buFont typeface="Arial" panose="020B0604020202020204" pitchFamily="34" charset="0"/>
              <a:buChar char="•"/>
            </a:pPr>
            <a:r>
              <a:rPr lang="en-US" baseline="0" dirty="0" smtClean="0"/>
              <a:t>Other community transportation – such as vans</a:t>
            </a:r>
            <a:endParaRPr lang="en-US" baseline="0" dirty="0"/>
          </a:p>
          <a:p>
            <a:pPr marL="171450" indent="-171450">
              <a:buFont typeface="Arial" panose="020B0604020202020204" pitchFamily="34" charset="0"/>
              <a:buChar char="•"/>
            </a:pPr>
            <a:r>
              <a:rPr lang="en-US" baseline="0" dirty="0" smtClean="0"/>
              <a:t>Taxis, Uber and Lyft provide transportation in NJ communities. </a:t>
            </a:r>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32</a:t>
            </a:fld>
            <a:endParaRPr lang="en-US"/>
          </a:p>
        </p:txBody>
      </p:sp>
    </p:spTree>
    <p:extLst>
      <p:ext uri="{BB962C8B-B14F-4D97-AF65-F5344CB8AC3E}">
        <p14:creationId xmlns:p14="http://schemas.microsoft.com/office/powerpoint/2010/main" val="2235359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are the options in our community? </a:t>
            </a:r>
          </a:p>
          <a:p>
            <a:r>
              <a:rPr lang="en-US" baseline="0" dirty="0" smtClean="0">
                <a:solidFill>
                  <a:schemeClr val="tx1"/>
                </a:solidFill>
              </a:rPr>
              <a:t>We have</a:t>
            </a:r>
            <a:r>
              <a:rPr lang="en-US" baseline="0" dirty="0" smtClean="0">
                <a:solidFill>
                  <a:srgbClr val="FFFF00"/>
                </a:solidFill>
              </a:rPr>
              <a:t>…..</a:t>
            </a:r>
          </a:p>
          <a:p>
            <a:r>
              <a:rPr lang="en-US" baseline="0" dirty="0" smtClean="0"/>
              <a:t>If the mature driver lives in another community, you could contact the Office on Aging in that town and ask about transportation options.</a:t>
            </a:r>
          </a:p>
          <a:p>
            <a:endParaRPr lang="en-US" baseline="0" dirty="0" smtClean="0"/>
          </a:p>
          <a:p>
            <a:r>
              <a:rPr lang="en-US" baseline="0" dirty="0" smtClean="0"/>
              <a:t>Note to Presenters:</a:t>
            </a:r>
          </a:p>
          <a:p>
            <a:r>
              <a:rPr lang="en-US" baseline="0" dirty="0" smtClean="0"/>
              <a:t>If you have information on these options in your community, you can change this slide or add a slide to this presentation, or print out information for your audience. For example, how to schedule the community van to pick someone up and the acceptable destinations.</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33</a:t>
            </a:fld>
            <a:endParaRPr lang="en-US"/>
          </a:p>
        </p:txBody>
      </p:sp>
    </p:spTree>
    <p:extLst>
      <p:ext uri="{BB962C8B-B14F-4D97-AF65-F5344CB8AC3E}">
        <p14:creationId xmlns:p14="http://schemas.microsoft.com/office/powerpoint/2010/main" val="3098613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a:t>
            </a:r>
            <a:r>
              <a:rPr lang="en-US" baseline="0" dirty="0"/>
              <a:t> to a successful transition from driving is planning.  </a:t>
            </a:r>
            <a:r>
              <a:rPr lang="en-US" baseline="0" dirty="0" smtClean="0"/>
              <a:t>You want to talk about </a:t>
            </a:r>
            <a:r>
              <a:rPr lang="en-US" baseline="0" dirty="0"/>
              <a:t>not only needed excursions but desired trips. Then build on that list to find ways to meet these needs</a:t>
            </a:r>
            <a:r>
              <a:rPr lang="en-US" baseline="0" dirty="0" smtClean="0"/>
              <a:t>. These are some of the destinations that people will want to access.</a:t>
            </a:r>
            <a:endParaRPr lang="en-US" baseline="0" dirty="0"/>
          </a:p>
          <a:p>
            <a:endParaRPr lang="en-US" baseline="0" dirty="0"/>
          </a:p>
          <a:p>
            <a:r>
              <a:rPr lang="en-US" baseline="0" dirty="0"/>
              <a:t>The idea is to reassure the individual that when they give up the keys they will not be house-bound, that there are alternatives to driving and their needs can be met</a:t>
            </a:r>
            <a:r>
              <a:rPr lang="en-US" baseline="0" dirty="0" smtClean="0"/>
              <a:t>.</a:t>
            </a:r>
            <a:endParaRPr lang="en-US" baseline="0" dirty="0"/>
          </a:p>
          <a:p>
            <a:endParaRPr lang="en-US" baseline="0" dirty="0"/>
          </a:p>
          <a:p>
            <a:r>
              <a:rPr lang="en-US" dirty="0"/>
              <a:t>Florida Safe Mobility for Life</a:t>
            </a:r>
          </a:p>
          <a:p>
            <a:r>
              <a:rPr lang="en-US" dirty="0"/>
              <a:t>AAA</a:t>
            </a:r>
            <a:endParaRPr lang="en-US" dirty="0">
              <a:hlinkClick r:id="rId3"/>
            </a:endParaRPr>
          </a:p>
          <a:p>
            <a:r>
              <a:rPr lang="en-US" u="sng" dirty="0">
                <a:hlinkClick r:id="rId3"/>
              </a:rPr>
              <a:t>https://exchange.aaa.com/wp-content/uploads/2021/03/Senior-Transportation-Mobility-Planner.pdf</a:t>
            </a:r>
            <a:endParaRPr lang="en-US" dirty="0"/>
          </a:p>
          <a:p>
            <a:endParaRPr lang="en-US" dirty="0"/>
          </a:p>
          <a:p>
            <a:r>
              <a:rPr lang="en-US" dirty="0"/>
              <a:t>CDC Mobility Plan</a:t>
            </a:r>
          </a:p>
          <a:p>
            <a:r>
              <a:rPr lang="en-US" dirty="0"/>
              <a:t>https://www.cdc.gov/transportationsafety/older_adult_drivers/mymobility/index.html?CDC_AA_refVal=https%3A%2F%2Fwww.cdc.gov%2Fmotorvehiclesafety%2Folder_adult_drivers%2Fmymobility%2Findex.html</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34</a:t>
            </a:fld>
            <a:endParaRPr lang="en-US"/>
          </a:p>
        </p:txBody>
      </p:sp>
    </p:spTree>
    <p:extLst>
      <p:ext uri="{BB962C8B-B14F-4D97-AF65-F5344CB8AC3E}">
        <p14:creationId xmlns:p14="http://schemas.microsoft.com/office/powerpoint/2010/main" val="1361750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transportation plan will answer the questions:</a:t>
            </a:r>
          </a:p>
          <a:p>
            <a:pPr lvl="1"/>
            <a:r>
              <a:rPr lang="en-US" dirty="0" smtClean="0"/>
              <a:t>Where do I want to go?</a:t>
            </a:r>
          </a:p>
          <a:p>
            <a:pPr lvl="1"/>
            <a:r>
              <a:rPr lang="en-US" dirty="0" smtClean="0"/>
              <a:t>How often do I go?</a:t>
            </a:r>
          </a:p>
          <a:p>
            <a:pPr lvl="1"/>
            <a:r>
              <a:rPr lang="en-US" dirty="0" smtClean="0"/>
              <a:t>How far away is it?</a:t>
            </a:r>
          </a:p>
          <a:p>
            <a:pPr lvl="1"/>
            <a:r>
              <a:rPr lang="en-US" dirty="0" smtClean="0"/>
              <a:t>What transportation options are available?</a:t>
            </a:r>
          </a:p>
          <a:p>
            <a:pPr lvl="2"/>
            <a:r>
              <a:rPr lang="en-US" dirty="0" smtClean="0"/>
              <a:t>First choice</a:t>
            </a:r>
          </a:p>
          <a:p>
            <a:pPr lvl="2"/>
            <a:r>
              <a:rPr lang="en-US" dirty="0" smtClean="0"/>
              <a:t>Alternative</a:t>
            </a:r>
          </a:p>
          <a:p>
            <a:pPr lvl="1"/>
            <a:r>
              <a:rPr lang="en-US" dirty="0" smtClean="0"/>
              <a:t>Can I combine trips, or use two modes to get there?</a:t>
            </a:r>
          </a:p>
          <a:p>
            <a:endParaRPr lang="en-US" dirty="0" smtClean="0"/>
          </a:p>
          <a:p>
            <a:r>
              <a:rPr lang="en-US" baseline="0" dirty="0" smtClean="0"/>
              <a:t>For example:</a:t>
            </a:r>
          </a:p>
          <a:p>
            <a:r>
              <a:rPr lang="en-US" baseline="0" dirty="0" smtClean="0"/>
              <a:t>I want to go to the senior center once a week on Tuesday mornings. It’s a mile away. I could get a ride from my friend who is still driving, or I could take the municipal van, or I could get a Lyft ride. I know the municipal van will be there to bring me home.</a:t>
            </a:r>
          </a:p>
          <a:p>
            <a:endParaRPr lang="en-US" baseline="0" dirty="0" smtClean="0"/>
          </a:p>
          <a:p>
            <a:r>
              <a:rPr lang="en-US" baseline="0" dirty="0" smtClean="0"/>
              <a:t>You want to make sure that all destinations are listed and all transportation options are listed.</a:t>
            </a:r>
          </a:p>
          <a:p>
            <a:r>
              <a:rPr lang="en-US" baseline="0" dirty="0" smtClean="0"/>
              <a:t>Only include options that are comfortable for the individual, or that they will really use.</a:t>
            </a:r>
          </a:p>
          <a:p>
            <a:r>
              <a:rPr lang="en-US" baseline="0" dirty="0" smtClean="0"/>
              <a:t>Ensure that the option is practical. If the bus schedule does not work for the individual, it is not really an option.</a:t>
            </a:r>
          </a:p>
          <a:p>
            <a:endParaRPr lang="en-US" baseline="0" dirty="0" smtClean="0"/>
          </a:p>
          <a:p>
            <a:r>
              <a:rPr lang="en-US" baseline="0" dirty="0" smtClean="0"/>
              <a:t>Once the plan is complete, test it out to see if it works for the individual. </a:t>
            </a:r>
          </a:p>
          <a:p>
            <a:endParaRPr lang="en-US" baseline="0" dirty="0" smtClean="0"/>
          </a:p>
          <a:p>
            <a:r>
              <a:rPr lang="en-US" baseline="0" dirty="0" smtClean="0"/>
              <a:t>Note to Presenter:</a:t>
            </a:r>
          </a:p>
          <a:p>
            <a:r>
              <a:rPr lang="en-US" baseline="0" dirty="0" smtClean="0"/>
              <a:t>As part of your work with the community, you can encourage people to create a written transportation plan, and take time to go through it as part of your presentation, or give them a print-out of the plan from the Mature Driver website that they can complete on their own. </a:t>
            </a:r>
          </a:p>
          <a:p>
            <a:endParaRPr lang="en-US" baseline="0" dirty="0" smtClean="0"/>
          </a:p>
          <a:p>
            <a:r>
              <a:rPr lang="en-US" baseline="0" dirty="0" smtClean="0"/>
              <a:t>Participants may want to look at the following resources:</a:t>
            </a:r>
            <a:endParaRPr lang="en-US" baseline="0" dirty="0"/>
          </a:p>
          <a:p>
            <a:r>
              <a:rPr lang="en-US" dirty="0"/>
              <a:t>Florida </a:t>
            </a:r>
            <a:r>
              <a:rPr lang="en-US" dirty="0" smtClean="0"/>
              <a:t>Guide</a:t>
            </a:r>
            <a:r>
              <a:rPr lang="en-US" baseline="0" dirty="0" smtClean="0"/>
              <a:t> to Safe</a:t>
            </a:r>
            <a:r>
              <a:rPr lang="en-US" dirty="0" smtClean="0"/>
              <a:t> </a:t>
            </a:r>
            <a:r>
              <a:rPr lang="en-US" dirty="0"/>
              <a:t>Mobility for </a:t>
            </a:r>
            <a:r>
              <a:rPr lang="en-US" dirty="0" smtClean="0"/>
              <a:t>Life</a:t>
            </a:r>
          </a:p>
          <a:p>
            <a:r>
              <a:rPr lang="en-US" dirty="0" smtClean="0"/>
              <a:t>https://www.safemobilityfl.com/Guide.htm#transportationplan. A Spanish language version of a transportation plan is available on this webpage.</a:t>
            </a:r>
            <a:endParaRPr lang="en-US" dirty="0"/>
          </a:p>
          <a:p>
            <a:r>
              <a:rPr lang="en-US" dirty="0"/>
              <a:t>AAA</a:t>
            </a:r>
            <a:endParaRPr lang="en-US" dirty="0">
              <a:hlinkClick r:id="rId3"/>
            </a:endParaRPr>
          </a:p>
          <a:p>
            <a:r>
              <a:rPr lang="en-US" u="sng" dirty="0">
                <a:hlinkClick r:id="rId3"/>
              </a:rPr>
              <a:t>https://exchange.aaa.com/wp-content/uploads/2021/03/Senior-Transportation-Mobility-Planner.pdf</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35</a:t>
            </a:fld>
            <a:endParaRPr lang="en-US"/>
          </a:p>
        </p:txBody>
      </p:sp>
    </p:spTree>
    <p:extLst>
      <p:ext uri="{BB962C8B-B14F-4D97-AF65-F5344CB8AC3E}">
        <p14:creationId xmlns:p14="http://schemas.microsoft.com/office/powerpoint/2010/main" val="13241495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Several resources are available to provide guidance through the process of driving retirement.</a:t>
            </a:r>
          </a:p>
          <a:p>
            <a:endParaRPr lang="en-US" dirty="0" smtClean="0"/>
          </a:p>
          <a:p>
            <a:r>
              <a:rPr lang="en-US" dirty="0" smtClean="0"/>
              <a:t>National</a:t>
            </a:r>
            <a:r>
              <a:rPr lang="en-US" baseline="0" dirty="0" smtClean="0"/>
              <a:t> Highway Traffic Safety Administration</a:t>
            </a:r>
          </a:p>
          <a:p>
            <a:endParaRPr lang="en-US" dirty="0" smtClean="0"/>
          </a:p>
          <a:p>
            <a:r>
              <a:rPr lang="en-US" dirty="0" smtClean="0"/>
              <a:t>AARP and Hartford Insurance</a:t>
            </a:r>
            <a:endParaRPr lang="en-US" dirty="0">
              <a:hlinkClick r:id="rId3"/>
            </a:endParaRPr>
          </a:p>
          <a:p>
            <a:r>
              <a:rPr lang="en-US" u="sng" dirty="0">
                <a:hlinkClick r:id="rId3"/>
              </a:rPr>
              <a:t>https://</a:t>
            </a:r>
            <a:r>
              <a:rPr lang="en-US" u="sng" dirty="0" smtClean="0">
                <a:hlinkClick r:id="rId3"/>
              </a:rPr>
              <a:t>exchange.aaa.com/wp-content/uploads/2021/03/Senior-Transportation-Mobility-Planner.pdf</a:t>
            </a:r>
            <a:endParaRPr lang="en-US" u="sng" dirty="0" smtClean="0"/>
          </a:p>
          <a:p>
            <a:endParaRPr lang="en-US" u="sng" dirty="0" smtClean="0"/>
          </a:p>
          <a:p>
            <a:r>
              <a:rPr lang="en-US" u="sng" dirty="0" smtClean="0"/>
              <a:t>AAA</a:t>
            </a:r>
            <a:r>
              <a:rPr lang="en-US" u="sng" baseline="0" dirty="0" smtClean="0"/>
              <a:t> Foundation for Traffic Safety</a:t>
            </a:r>
          </a:p>
          <a:p>
            <a:endParaRPr lang="en-US" u="sng" baseline="0" dirty="0" smtClean="0"/>
          </a:p>
          <a:p>
            <a:r>
              <a:rPr lang="en-US" u="sng" baseline="0" dirty="0" smtClean="0"/>
              <a:t>National Institute on Aging</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36</a:t>
            </a:fld>
            <a:endParaRPr lang="en-US"/>
          </a:p>
        </p:txBody>
      </p:sp>
    </p:spTree>
    <p:extLst>
      <p:ext uri="{BB962C8B-B14F-4D97-AF65-F5344CB8AC3E}">
        <p14:creationId xmlns:p14="http://schemas.microsoft.com/office/powerpoint/2010/main" val="3163270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baseline="0" dirty="0" smtClean="0"/>
          </a:p>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37</a:t>
            </a:fld>
            <a:endParaRPr lang="en-US"/>
          </a:p>
        </p:txBody>
      </p:sp>
    </p:spTree>
    <p:extLst>
      <p:ext uri="{BB962C8B-B14F-4D97-AF65-F5344CB8AC3E}">
        <p14:creationId xmlns:p14="http://schemas.microsoft.com/office/powerpoint/2010/main" val="42506980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Familiarity</a:t>
            </a:r>
            <a:r>
              <a:rPr lang="en-US" baseline="0" dirty="0" smtClean="0"/>
              <a:t> with the transportation services available to your community will help you in advising community members about their options.</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65009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NJ TRANSIT offers bus, train and light</a:t>
            </a:r>
            <a:r>
              <a:rPr lang="en-US" baseline="0" dirty="0" smtClean="0"/>
              <a:t> rail service throughout the state, and </a:t>
            </a:r>
            <a:r>
              <a:rPr lang="en-US" sz="1200" b="0" i="0" kern="1200" dirty="0" smtClean="0">
                <a:solidFill>
                  <a:schemeClr val="tx1"/>
                </a:solidFill>
                <a:effectLst/>
                <a:latin typeface="+mn-lt"/>
                <a:ea typeface="+mn-ea"/>
                <a:cs typeface="+mn-cs"/>
              </a:rPr>
              <a:t>connects with other transportation providers at major locations across the system</a:t>
            </a:r>
            <a:r>
              <a:rPr lang="en-US" baseline="0" dirty="0" smtClean="0"/>
              <a:t>, including AMTRAK, the PATH to New York City, and SEPTA to Philadelphia.</a:t>
            </a:r>
          </a:p>
          <a:p>
            <a:endParaRPr lang="en-US" baseline="0" dirty="0" smtClean="0"/>
          </a:p>
          <a:p>
            <a:r>
              <a:rPr lang="en-US" baseline="0" dirty="0" smtClean="0"/>
              <a:t>For those 62 years of age and older, half price fares are available with proof of age. The </a:t>
            </a:r>
            <a:r>
              <a:rPr lang="en-US" baseline="0" dirty="0" err="1" smtClean="0"/>
              <a:t>MetroNorth</a:t>
            </a:r>
            <a:r>
              <a:rPr lang="en-US" baseline="0" dirty="0" smtClean="0"/>
              <a:t> line is the only line that requires passengers to be 65 to be eligible for half-price fares. Proof of age is any ID or document issued by a government, social service, or mass transportation agency, and printed with the rider’s date of birth.</a:t>
            </a:r>
          </a:p>
          <a:p>
            <a:endParaRPr lang="en-US" baseline="0" dirty="0" smtClean="0"/>
          </a:p>
          <a:p>
            <a:r>
              <a:rPr lang="en-US" baseline="0" dirty="0" smtClean="0"/>
              <a:t>What is accessible? </a:t>
            </a:r>
          </a:p>
          <a:p>
            <a:r>
              <a:rPr lang="en-US" baseline="0" dirty="0" smtClean="0"/>
              <a:t>All buses are accessible with bus lifts or ramps, and all buses have securement systems for mobility devices. The lift can be used by anyone. You do not have to be using a mobility device.</a:t>
            </a:r>
          </a:p>
          <a:p>
            <a:r>
              <a:rPr lang="en-US" baseline="0" dirty="0" smtClean="0"/>
              <a:t>Many rail stations are accessible with elevators, ramps, mini high-level platforms, or portable lifts</a:t>
            </a:r>
          </a:p>
          <a:p>
            <a:r>
              <a:rPr lang="en-US" baseline="0" dirty="0" smtClean="0"/>
              <a:t>Bridge plates are available at all high and mini-high level platforms for boarding trains.</a:t>
            </a:r>
          </a:p>
          <a:p>
            <a:endParaRPr lang="en-US" baseline="0" dirty="0" smtClean="0"/>
          </a:p>
          <a:p>
            <a:r>
              <a:rPr lang="en-US" baseline="0" dirty="0" smtClean="0"/>
              <a:t>Details on accessibility are available on the NJ TRANSIT website</a:t>
            </a:r>
          </a:p>
        </p:txBody>
      </p:sp>
      <p:sp>
        <p:nvSpPr>
          <p:cNvPr id="4" name="Slide Number Placeholder 3"/>
          <p:cNvSpPr>
            <a:spLocks noGrp="1"/>
          </p:cNvSpPr>
          <p:nvPr>
            <p:ph type="sldNum" sz="quarter" idx="10"/>
          </p:nvPr>
        </p:nvSpPr>
        <p:spPr/>
        <p:txBody>
          <a:bodyPr/>
          <a:lstStyle/>
          <a:p>
            <a:fld id="{B81EDC3E-C2FA-42E6-9286-1FA375F44277}" type="slidenum">
              <a:rPr lang="en-US" smtClean="0"/>
              <a:t>39</a:t>
            </a:fld>
            <a:endParaRPr lang="en-US"/>
          </a:p>
        </p:txBody>
      </p:sp>
    </p:spTree>
    <p:extLst>
      <p:ext uri="{BB962C8B-B14F-4D97-AF65-F5344CB8AC3E}">
        <p14:creationId xmlns:p14="http://schemas.microsoft.com/office/powerpoint/2010/main" val="1618762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Let’s start by discussing </a:t>
            </a:r>
            <a:r>
              <a:rPr lang="en-US" baseline="0" dirty="0" smtClean="0"/>
              <a:t>the </a:t>
            </a:r>
            <a:r>
              <a:rPr lang="en-US" baseline="0" dirty="0"/>
              <a:t>changes that occur </a:t>
            </a:r>
            <a:r>
              <a:rPr lang="en-US" baseline="0" dirty="0" smtClean="0"/>
              <a:t>with aging that can </a:t>
            </a:r>
            <a:r>
              <a:rPr lang="en-US" baseline="0" dirty="0"/>
              <a:t>affect driving, and how to help people drive safer longer through driving assessment, driving instruction, and driving technology.</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1319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NJ TRANSIT</a:t>
            </a:r>
            <a:r>
              <a:rPr lang="en-US" sz="1200" kern="1200" baseline="0" dirty="0" smtClean="0">
                <a:solidFill>
                  <a:schemeClr val="tx1"/>
                </a:solidFill>
                <a:effectLst/>
                <a:latin typeface="+mn-lt"/>
                <a:ea typeface="+mn-ea"/>
                <a:cs typeface="+mn-cs"/>
              </a:rPr>
              <a:t> provides </a:t>
            </a:r>
            <a:r>
              <a:rPr lang="en-US" sz="1200" kern="1200" dirty="0" smtClean="0">
                <a:solidFill>
                  <a:schemeClr val="tx1"/>
                </a:solidFill>
                <a:effectLst/>
                <a:latin typeface="+mn-lt"/>
                <a:ea typeface="+mn-ea"/>
                <a:cs typeface="+mn-cs"/>
              </a:rPr>
              <a:t>paratransit service. </a:t>
            </a:r>
            <a:r>
              <a:rPr lang="en-US" dirty="0" smtClean="0"/>
              <a:t>Under the Americans</a:t>
            </a:r>
            <a:r>
              <a:rPr lang="en-US" baseline="0" dirty="0" smtClean="0"/>
              <a:t> with Disabilities Act or ADA</a:t>
            </a:r>
            <a:r>
              <a:rPr lang="en-US" dirty="0" smtClean="0"/>
              <a:t>, transit agencies must provide paratransit services for people with disabilities who cannot use fixed route transit services.</a:t>
            </a:r>
            <a:r>
              <a:rPr lang="en-US" baseline="0" dirty="0" smtClean="0"/>
              <a:t> </a:t>
            </a:r>
            <a:r>
              <a:rPr lang="en-US" dirty="0" smtClean="0"/>
              <a:t>In NJ, this NJ TRANSIT service is called </a:t>
            </a:r>
            <a:r>
              <a:rPr lang="en-US" b="1" dirty="0" smtClean="0"/>
              <a:t>Access Link.</a:t>
            </a:r>
            <a:r>
              <a:rPr lang="en-US" b="1" baseline="0" dirty="0" smtClean="0"/>
              <a:t> </a:t>
            </a:r>
            <a:r>
              <a:rPr lang="en-US" sz="1200" b="0" i="0" kern="1200" dirty="0" smtClean="0">
                <a:solidFill>
                  <a:schemeClr val="tx1"/>
                </a:solidFill>
                <a:effectLst/>
                <a:latin typeface="+mn-lt"/>
                <a:ea typeface="+mn-ea"/>
                <a:cs typeface="+mn-cs"/>
              </a:rPr>
              <a:t>Access Link is for people with disabilities who are unable to use the local fixed route bus for some or all of their rides. There is an eligibility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Access</a:t>
            </a:r>
            <a:r>
              <a:rPr lang="en-US" sz="1200" kern="1200" baseline="0" dirty="0" smtClean="0">
                <a:solidFill>
                  <a:schemeClr val="tx1"/>
                </a:solidFill>
                <a:effectLst/>
                <a:latin typeface="+mn-lt"/>
                <a:ea typeface="+mn-ea"/>
                <a:cs typeface="+mn-cs"/>
              </a:rPr>
              <a:t> Link will provide transportation service when the origin and destination are within ¾ mile of a NJ TRANSIT local fixed bus route. It does not serve as regional transportation, into New York City for instance. It operates as </a:t>
            </a:r>
            <a:r>
              <a:rPr lang="en-US" sz="1200" kern="1200" dirty="0" smtClean="0">
                <a:solidFill>
                  <a:schemeClr val="tx1"/>
                </a:solidFill>
                <a:effectLst/>
                <a:latin typeface="+mn-lt"/>
                <a:ea typeface="+mn-ea"/>
                <a:cs typeface="+mn-cs"/>
              </a:rPr>
              <a:t>curb to curb</a:t>
            </a:r>
            <a:r>
              <a:rPr lang="en-US" sz="1200" kern="1200" baseline="0" dirty="0" smtClean="0">
                <a:solidFill>
                  <a:schemeClr val="tx1"/>
                </a:solidFill>
                <a:effectLst/>
                <a:latin typeface="+mn-lt"/>
                <a:ea typeface="+mn-ea"/>
                <a:cs typeface="+mn-cs"/>
              </a:rPr>
              <a:t> service and requires reservations.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lvl="1"/>
            <a:r>
              <a:rPr lang="en-US" b="1" dirty="0"/>
              <a:t>Contact </a:t>
            </a:r>
            <a:r>
              <a:rPr lang="en-US" dirty="0"/>
              <a:t>Information: </a:t>
            </a:r>
          </a:p>
          <a:p>
            <a:pPr lvl="1"/>
            <a:r>
              <a:rPr lang="en-US" dirty="0"/>
              <a:t>(800) 955-ADA1(2321) </a:t>
            </a:r>
          </a:p>
          <a:p>
            <a:pPr lvl="1"/>
            <a:r>
              <a:rPr lang="en-US" dirty="0"/>
              <a:t>(800) 955-6765 (TT) </a:t>
            </a:r>
          </a:p>
          <a:p>
            <a:pPr lvl="1"/>
            <a:r>
              <a:rPr lang="en-US" dirty="0"/>
              <a:t>adaservices@njtransit.com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smtClean="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40</a:t>
            </a:fld>
            <a:endParaRPr lang="en-US"/>
          </a:p>
        </p:txBody>
      </p:sp>
    </p:spTree>
    <p:extLst>
      <p:ext uri="{BB962C8B-B14F-4D97-AF65-F5344CB8AC3E}">
        <p14:creationId xmlns:p14="http://schemas.microsoft.com/office/powerpoint/2010/main" val="1060673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Older</a:t>
            </a:r>
            <a:r>
              <a:rPr lang="en-US" sz="1200" kern="1200" baseline="0" dirty="0">
                <a:solidFill>
                  <a:schemeClr val="tx1"/>
                </a:solidFill>
                <a:effectLst/>
                <a:latin typeface="+mn-lt"/>
                <a:ea typeface="+mn-ea"/>
                <a:cs typeface="+mn-cs"/>
              </a:rPr>
              <a:t> individuals who own cars are used to getting around by driving and may not have used public transit for years, or ever.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NJ Travel Independence Program (TIP) at Rutgers t</a:t>
            </a:r>
            <a:r>
              <a:rPr lang="en-US" sz="1200" kern="1200" dirty="0">
                <a:solidFill>
                  <a:schemeClr val="tx1"/>
                </a:solidFill>
                <a:effectLst/>
                <a:latin typeface="+mn-lt"/>
                <a:ea typeface="+mn-ea"/>
                <a:cs typeface="+mn-cs"/>
              </a:rPr>
              <a:t>eaches individuals with disabilities and older adults how to use public transportation safely and independently. NJTIP customers learn how to read bus and train schedules, plan their trips, pay their fares and take safety precautions. The only cost to customers during training is paying their own fares. For more information call </a:t>
            </a:r>
            <a:r>
              <a:rPr lang="en-US" sz="1200" u="sng" kern="1200" dirty="0">
                <a:solidFill>
                  <a:schemeClr val="tx1"/>
                </a:solidFill>
                <a:effectLst/>
                <a:latin typeface="+mn-lt"/>
                <a:ea typeface="+mn-ea"/>
                <a:cs typeface="+mn-cs"/>
                <a:hlinkClick r:id="rId3"/>
              </a:rPr>
              <a:t>(848) 932-4499</a:t>
            </a:r>
            <a:r>
              <a:rPr lang="en-US" sz="1200" kern="1200" dirty="0">
                <a:solidFill>
                  <a:schemeClr val="tx1"/>
                </a:solidFill>
                <a:effectLst/>
                <a:latin typeface="+mn-lt"/>
                <a:ea typeface="+mn-ea"/>
                <a:cs typeface="+mn-cs"/>
              </a:rPr>
              <a:t> or email: </a:t>
            </a:r>
            <a:r>
              <a:rPr lang="en-US" sz="1200" u="sng" kern="1200" dirty="0">
                <a:solidFill>
                  <a:schemeClr val="tx1"/>
                </a:solidFill>
                <a:effectLst/>
                <a:latin typeface="+mn-lt"/>
                <a:ea typeface="+mn-ea"/>
                <a:cs typeface="+mn-cs"/>
                <a:hlinkClick r:id="rId4"/>
              </a:rPr>
              <a:t>njtip_info@njtip.rutgers.edu</a:t>
            </a:r>
            <a:r>
              <a:rPr lang="en-US" sz="1200" kern="1200" dirty="0">
                <a:solidFill>
                  <a:schemeClr val="tx1"/>
                </a:solidFill>
                <a:effectLst/>
                <a:latin typeface="+mn-lt"/>
                <a:ea typeface="+mn-ea"/>
                <a:cs typeface="+mn-cs"/>
              </a:rPr>
              <a:t> . Additional information on NJTIP can be found at </a:t>
            </a:r>
            <a:r>
              <a:rPr lang="en-US" sz="1200" u="sng" kern="1200" dirty="0">
                <a:solidFill>
                  <a:schemeClr val="tx1"/>
                </a:solidFill>
                <a:effectLst/>
                <a:latin typeface="+mn-lt"/>
                <a:ea typeface="+mn-ea"/>
                <a:cs typeface="+mn-cs"/>
                <a:hlinkClick r:id="rId5"/>
              </a:rPr>
              <a:t>njtip.rutgers.edu</a:t>
            </a:r>
            <a:r>
              <a:rPr lang="en-US" sz="1200" kern="1200" dirty="0">
                <a:solidFill>
                  <a:schemeClr val="tx1"/>
                </a:solidFill>
                <a:effectLst/>
                <a:latin typeface="+mn-lt"/>
                <a:ea typeface="+mn-ea"/>
                <a:cs typeface="+mn-cs"/>
              </a:rPr>
              <a:t> website.</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Benefits include: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Increased </a:t>
            </a:r>
            <a:r>
              <a:rPr lang="en-US" sz="1200" b="0" i="0" u="none" strike="noStrike" kern="1200" baseline="0" dirty="0">
                <a:solidFill>
                  <a:schemeClr val="tx1"/>
                </a:solidFill>
                <a:latin typeface="+mn-lt"/>
                <a:ea typeface="+mn-ea"/>
                <a:cs typeface="+mn-cs"/>
              </a:rPr>
              <a:t>Access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Empowerment </a:t>
            </a:r>
            <a:r>
              <a:rPr lang="en-US" sz="1200" b="0" i="0" u="none" strike="noStrike" kern="1200" baseline="0" dirty="0">
                <a:solidFill>
                  <a:schemeClr val="tx1"/>
                </a:solidFill>
                <a:latin typeface="+mn-lt"/>
                <a:ea typeface="+mn-ea"/>
                <a:cs typeface="+mn-cs"/>
              </a:rPr>
              <a:t>and Independence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More </a:t>
            </a:r>
            <a:r>
              <a:rPr lang="en-US" sz="1200" b="0" i="0" u="none" strike="noStrike" kern="1200" baseline="0" dirty="0">
                <a:solidFill>
                  <a:schemeClr val="tx1"/>
                </a:solidFill>
                <a:latin typeface="+mn-lt"/>
                <a:ea typeface="+mn-ea"/>
                <a:cs typeface="+mn-cs"/>
              </a:rPr>
              <a:t>Options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Chauffeur Retirement”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Cost </a:t>
            </a:r>
            <a:r>
              <a:rPr lang="en-US" sz="1200" b="0" i="0" u="none" strike="noStrike" kern="1200" baseline="0" dirty="0">
                <a:solidFill>
                  <a:schemeClr val="tx1"/>
                </a:solidFill>
                <a:latin typeface="+mn-lt"/>
                <a:ea typeface="+mn-ea"/>
                <a:cs typeface="+mn-cs"/>
              </a:rPr>
              <a:t>Savings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41</a:t>
            </a:fld>
            <a:endParaRPr lang="en-US"/>
          </a:p>
        </p:txBody>
      </p:sp>
    </p:spTree>
    <p:extLst>
      <p:ext uri="{BB962C8B-B14F-4D97-AF65-F5344CB8AC3E}">
        <p14:creationId xmlns:p14="http://schemas.microsoft.com/office/powerpoint/2010/main" val="205456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Community Transportation providers use smaller lift equipped vans and minibuses and may operate curb to curb, door to door, or on an advance reservation basis.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Every county provides these services. Services may feed into existing mass transit bus stops, train or light rail stations. </a:t>
            </a:r>
          </a:p>
          <a:p>
            <a:r>
              <a:rPr lang="en-US" sz="1200" b="0" i="0" kern="1200" dirty="0" smtClean="0">
                <a:solidFill>
                  <a:schemeClr val="tx1"/>
                </a:solidFill>
                <a:effectLst/>
                <a:latin typeface="+mn-lt"/>
                <a:ea typeface="+mn-ea"/>
                <a:cs typeface="+mn-cs"/>
              </a:rPr>
              <a:t>Although there are some services open to the general public, others have eligibility requirements and may be restricted to senior citizens, people with disabilities, or social services clients. </a:t>
            </a:r>
            <a:endParaRPr lang="en-US"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rgbClr val="FF0000"/>
                </a:solidFill>
                <a:effectLst/>
                <a:latin typeface="+mn-lt"/>
                <a:ea typeface="+mn-ea"/>
                <a:cs typeface="+mn-cs"/>
              </a:rPr>
              <a:t>Go to the Mature Driver website for</a:t>
            </a:r>
            <a:r>
              <a:rPr lang="en-US" sz="1200" b="0" i="0" kern="1200" baseline="0" dirty="0" smtClean="0">
                <a:solidFill>
                  <a:srgbClr val="FF0000"/>
                </a:solidFill>
                <a:effectLst/>
                <a:latin typeface="+mn-lt"/>
                <a:ea typeface="+mn-ea"/>
                <a:cs typeface="+mn-cs"/>
              </a:rPr>
              <a:t> links to your county webpage. https://maturedriversnj.org/?page_id=219&amp;fb-edit=1</a:t>
            </a:r>
            <a:endParaRPr lang="en-US" dirty="0" smtClean="0">
              <a:solidFill>
                <a:srgbClr val="FF0000"/>
              </a:solidFill>
            </a:endParaRPr>
          </a:p>
          <a:p>
            <a:endParaRPr lang="en-US" dirty="0" smtClean="0"/>
          </a:p>
          <a:p>
            <a:r>
              <a:rPr lang="en-US" dirty="0" smtClean="0"/>
              <a:t>In</a:t>
            </a:r>
            <a:r>
              <a:rPr lang="en-US" baseline="0" dirty="0" smtClean="0"/>
              <a:t> addition, m</a:t>
            </a:r>
            <a:r>
              <a:rPr lang="en-US" dirty="0" smtClean="0"/>
              <a:t>any municipalities</a:t>
            </a:r>
            <a:r>
              <a:rPr lang="en-US" baseline="0" dirty="0" smtClean="0"/>
              <a:t> provide older residents with transport via a van or small bus. Information about these services often can be found through a municipality’s Office on Aging. </a:t>
            </a:r>
          </a:p>
          <a:p>
            <a:r>
              <a:rPr lang="en-US" baseline="0" dirty="0" smtClean="0">
                <a:solidFill>
                  <a:srgbClr val="FF0000"/>
                </a:solidFill>
              </a:rPr>
              <a:t>Local non-profit organizations also may operate transportation services.</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81EDC3E-C2FA-42E6-9286-1FA375F44277}" type="slidenum">
              <a:rPr lang="en-US" smtClean="0"/>
              <a:t>42</a:t>
            </a:fld>
            <a:endParaRPr lang="en-US"/>
          </a:p>
        </p:txBody>
      </p:sp>
    </p:spTree>
    <p:extLst>
      <p:ext uri="{BB962C8B-B14F-4D97-AF65-F5344CB8AC3E}">
        <p14:creationId xmlns:p14="http://schemas.microsoft.com/office/powerpoint/2010/main" val="12038116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Taxis and ride hailing companies</a:t>
            </a:r>
            <a:r>
              <a:rPr lang="en-US" baseline="0" dirty="0" smtClean="0"/>
              <a:t> are known as </a:t>
            </a:r>
            <a:r>
              <a:rPr lang="en-US" dirty="0" smtClean="0"/>
              <a:t>Mobility on demand services</a:t>
            </a:r>
            <a:r>
              <a:rPr lang="en-US" baseline="0" dirty="0" smtClean="0"/>
              <a:t>. </a:t>
            </a:r>
            <a:r>
              <a:rPr lang="en-US" dirty="0" smtClean="0"/>
              <a:t>Transportation</a:t>
            </a:r>
            <a:r>
              <a:rPr lang="en-US" baseline="0" dirty="0" smtClean="0"/>
              <a:t> </a:t>
            </a:r>
            <a:r>
              <a:rPr lang="en-US" baseline="0" dirty="0"/>
              <a:t>Network Companie</a:t>
            </a:r>
            <a:r>
              <a:rPr lang="en-US" dirty="0"/>
              <a:t>s (TNCs)</a:t>
            </a:r>
            <a:r>
              <a:rPr lang="en-US" baseline="0" dirty="0"/>
              <a:t> </a:t>
            </a:r>
            <a:r>
              <a:rPr lang="en-US" baseline="0" dirty="0" smtClean="0"/>
              <a:t>such as </a:t>
            </a:r>
            <a:r>
              <a:rPr lang="en-US" dirty="0" smtClean="0"/>
              <a:t>Lyft </a:t>
            </a:r>
            <a:r>
              <a:rPr lang="en-US" dirty="0"/>
              <a:t>and </a:t>
            </a:r>
            <a:r>
              <a:rPr lang="en-US" dirty="0" smtClean="0"/>
              <a:t>Uber pair </a:t>
            </a:r>
            <a:r>
              <a:rPr lang="en-US" dirty="0"/>
              <a:t>passengers with drivers </a:t>
            </a:r>
            <a:r>
              <a:rPr lang="en-US" dirty="0" smtClean="0"/>
              <a:t>via websites and mobile apps. Drivers</a:t>
            </a:r>
            <a:r>
              <a:rPr lang="en-US" baseline="0" dirty="0" smtClean="0"/>
              <a:t> </a:t>
            </a:r>
            <a:r>
              <a:rPr lang="en-US" dirty="0" smtClean="0"/>
              <a:t>provide </a:t>
            </a:r>
            <a:r>
              <a:rPr lang="en-US" dirty="0"/>
              <a:t>transportation in the driver's non-commercial </a:t>
            </a:r>
            <a:r>
              <a:rPr lang="en-US" dirty="0" smtClean="0"/>
              <a:t>vehicle.</a:t>
            </a:r>
            <a:endParaRPr lang="en-US" dirty="0"/>
          </a:p>
          <a:p>
            <a:endParaRPr lang="en-US" dirty="0" smtClean="0"/>
          </a:p>
          <a:p>
            <a:r>
              <a:rPr lang="en-US" dirty="0" smtClean="0"/>
              <a:t>If</a:t>
            </a:r>
            <a:r>
              <a:rPr lang="en-US" baseline="0" dirty="0" smtClean="0"/>
              <a:t> </a:t>
            </a:r>
            <a:r>
              <a:rPr lang="en-US" baseline="0" dirty="0"/>
              <a:t>the individual is not comfortable with phone apps, co</a:t>
            </a:r>
            <a:r>
              <a:rPr lang="en-US" dirty="0"/>
              <a:t>ncierge services such as Go </a:t>
            </a:r>
            <a:r>
              <a:rPr lang="en-US" dirty="0" err="1"/>
              <a:t>Go</a:t>
            </a:r>
            <a:r>
              <a:rPr lang="en-US" dirty="0"/>
              <a:t> Grandparent and EZ Ryde4Life help older adults link </a:t>
            </a:r>
            <a:r>
              <a:rPr lang="en-US" dirty="0" smtClean="0"/>
              <a:t>to</a:t>
            </a:r>
            <a:r>
              <a:rPr lang="en-US" baseline="0" dirty="0" smtClean="0"/>
              <a:t> Lyft and Uber</a:t>
            </a:r>
            <a:r>
              <a:rPr lang="en-US" dirty="0" smtClean="0"/>
              <a:t>.</a:t>
            </a:r>
            <a:r>
              <a:rPr lang="en-US" baseline="0" dirty="0" smtClean="0"/>
              <a:t>  </a:t>
            </a:r>
            <a:r>
              <a:rPr lang="en-US" baseline="0" dirty="0"/>
              <a:t>People do not have to have </a:t>
            </a:r>
            <a:r>
              <a:rPr lang="en-US" baseline="0" dirty="0" smtClean="0"/>
              <a:t>facility </a:t>
            </a:r>
            <a:r>
              <a:rPr lang="en-US" baseline="0" dirty="0"/>
              <a:t>with technology. </a:t>
            </a:r>
            <a:r>
              <a:rPr lang="en-US" dirty="0"/>
              <a:t>Go</a:t>
            </a:r>
            <a:r>
              <a:rPr lang="en-US" baseline="0" dirty="0"/>
              <a:t> Go Grandparent and Ryde4Life are </a:t>
            </a:r>
            <a:r>
              <a:rPr lang="en-US" dirty="0"/>
              <a:t>available in NJ. There is </a:t>
            </a:r>
            <a:r>
              <a:rPr lang="en-US" dirty="0" smtClean="0"/>
              <a:t>an annual membership fee and</a:t>
            </a:r>
            <a:r>
              <a:rPr lang="en-US" baseline="0" dirty="0" smtClean="0"/>
              <a:t> an administrative fee, and </a:t>
            </a:r>
            <a:r>
              <a:rPr lang="en-US" baseline="0" dirty="0"/>
              <a:t>rides are pre-paid. </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43</a:t>
            </a:fld>
            <a:endParaRPr lang="en-US"/>
          </a:p>
        </p:txBody>
      </p:sp>
    </p:spTree>
    <p:extLst>
      <p:ext uri="{BB962C8B-B14F-4D97-AF65-F5344CB8AC3E}">
        <p14:creationId xmlns:p14="http://schemas.microsoft.com/office/powerpoint/2010/main" val="4294627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NJ’s </a:t>
            </a:r>
            <a:r>
              <a:rPr lang="en-US" baseline="0" dirty="0"/>
              <a:t>8 Regional Transportation Management Associations </a:t>
            </a:r>
            <a:r>
              <a:rPr lang="en-US" baseline="0" dirty="0" smtClean="0"/>
              <a:t>or TMAs are non-profit public/private partnerships that provide transportation information and services to facilitate the movement of people and good within their service regions. </a:t>
            </a:r>
          </a:p>
          <a:p>
            <a:endParaRPr lang="en-US" baseline="0" dirty="0" smtClean="0"/>
          </a:p>
          <a:p>
            <a:r>
              <a:rPr lang="en-US" baseline="0" dirty="0" smtClean="0"/>
              <a:t>Many provide targeted services to older adults as drivers, passengers, commuters, transit riders, bicyclists and pedestrians. TMAs can help residents navigate through a range of mobility options including services provided by municipalities, counties, local non-profit providers, private bus carriers, and NJ TRANSIT. Some </a:t>
            </a:r>
            <a:r>
              <a:rPr lang="en-US" baseline="0" dirty="0"/>
              <a:t>provide classes about transportation, and some have information by municipality. </a:t>
            </a:r>
            <a:endParaRPr lang="en-US" baseline="0" dirty="0" smtClean="0"/>
          </a:p>
          <a:p>
            <a:endParaRPr lang="en-US" baseline="0" dirty="0" smtClean="0"/>
          </a:p>
          <a:p>
            <a:r>
              <a:rPr lang="en-US" baseline="0" dirty="0" smtClean="0"/>
              <a:t>When </a:t>
            </a:r>
            <a:r>
              <a:rPr lang="en-US" baseline="0" dirty="0"/>
              <a:t>visiting their websites, look for sections on Community Mobility, Mobility Guide, Senior Programs, Seniors and Accessible Services, </a:t>
            </a:r>
            <a:r>
              <a:rPr lang="en-US" baseline="0" dirty="0" smtClean="0"/>
              <a:t>and Transportation </a:t>
            </a:r>
            <a:r>
              <a:rPr lang="en-US" baseline="0" dirty="0"/>
              <a:t>for Seniors</a:t>
            </a:r>
            <a:r>
              <a:rPr lang="en-US" baseline="0" dirty="0" smtClean="0"/>
              <a:t>. The maturedriversnj.org website provides links directly to TMA transportation services.</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44</a:t>
            </a:fld>
            <a:endParaRPr lang="en-US"/>
          </a:p>
        </p:txBody>
      </p:sp>
    </p:spTree>
    <p:extLst>
      <p:ext uri="{BB962C8B-B14F-4D97-AF65-F5344CB8AC3E}">
        <p14:creationId xmlns:p14="http://schemas.microsoft.com/office/powerpoint/2010/main" val="22507932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444444"/>
                </a:solidFill>
                <a:latin typeface="Helvetica Neue"/>
              </a:rPr>
              <a:t>A </a:t>
            </a:r>
            <a:r>
              <a:rPr lang="en-US" dirty="0">
                <a:solidFill>
                  <a:srgbClr val="444444"/>
                </a:solidFill>
                <a:latin typeface="Helvetica Neue"/>
              </a:rPr>
              <a:t>walkable community improves overall</a:t>
            </a:r>
            <a:r>
              <a:rPr lang="en-US" b="1" dirty="0">
                <a:solidFill>
                  <a:srgbClr val="000000"/>
                </a:solidFill>
                <a:latin typeface="inherit"/>
              </a:rPr>
              <a:t> quality of life</a:t>
            </a:r>
            <a:r>
              <a:rPr lang="en-US" dirty="0">
                <a:solidFill>
                  <a:srgbClr val="444444"/>
                </a:solidFill>
                <a:latin typeface="Helvetica Neue"/>
              </a:rPr>
              <a:t> by creating an environment where people are encouraged to interact and develop a </a:t>
            </a:r>
            <a:r>
              <a:rPr lang="en-US" b="1" dirty="0">
                <a:solidFill>
                  <a:srgbClr val="444444"/>
                </a:solidFill>
                <a:latin typeface="inherit"/>
              </a:rPr>
              <a:t>sense of community </a:t>
            </a:r>
            <a:r>
              <a:rPr lang="en-US" dirty="0">
                <a:solidFill>
                  <a:srgbClr val="444444"/>
                </a:solidFill>
                <a:latin typeface="inherit"/>
              </a:rPr>
              <a:t>[4]</a:t>
            </a:r>
            <a:r>
              <a:rPr lang="en-US" dirty="0">
                <a:solidFill>
                  <a:srgbClr val="444444"/>
                </a:solidFill>
                <a:latin typeface="Helvetica Neue"/>
              </a:rPr>
              <a:t>.</a:t>
            </a:r>
            <a:r>
              <a:rPr lang="en-US" baseline="30000" dirty="0">
                <a:solidFill>
                  <a:srgbClr val="444444"/>
                </a:solidFill>
                <a:latin typeface="Helvetica Neue"/>
              </a:rPr>
              <a:t> </a:t>
            </a:r>
          </a:p>
          <a:p>
            <a:endParaRPr lang="en-US" baseline="30000" dirty="0">
              <a:solidFill>
                <a:srgbClr val="444444"/>
              </a:solidFill>
              <a:latin typeface="Helvetica Neue"/>
            </a:endParaRPr>
          </a:p>
          <a:p>
            <a:r>
              <a:rPr lang="en-US" dirty="0">
                <a:solidFill>
                  <a:srgbClr val="444444"/>
                </a:solidFill>
                <a:latin typeface="Helvetica Neue"/>
              </a:rPr>
              <a:t>In fact, research indicates that “…people who live in walkable communities are more likely to be socially engaged and trusting than residents of less walkable neighborhoods…[and also report] being in better health and happier more often” [5].</a:t>
            </a:r>
            <a:endParaRPr lang="en-US" dirty="0"/>
          </a:p>
          <a:p>
            <a:endParaRPr lang="en-US" dirty="0"/>
          </a:p>
          <a:p>
            <a:r>
              <a:rPr lang="en-US" dirty="0"/>
              <a:t>By keeping fit</a:t>
            </a:r>
            <a:r>
              <a:rPr lang="en-US" baseline="0" dirty="0"/>
              <a:t> and maintaining flexibility, </a:t>
            </a:r>
            <a:r>
              <a:rPr lang="en-US" baseline="0" dirty="0" smtClean="0"/>
              <a:t>older individuals </a:t>
            </a:r>
            <a:r>
              <a:rPr lang="en-US" baseline="0" dirty="0"/>
              <a:t>may be extending </a:t>
            </a:r>
            <a:r>
              <a:rPr lang="en-US" baseline="0" dirty="0" smtClean="0"/>
              <a:t>their </a:t>
            </a:r>
            <a:r>
              <a:rPr lang="en-US" baseline="0" dirty="0"/>
              <a:t>ability to drive, and are keeping healthy.</a:t>
            </a:r>
            <a:endParaRPr lang="en-US" dirty="0"/>
          </a:p>
          <a:p>
            <a:endParaRPr lang="en-US" dirty="0"/>
          </a:p>
          <a:p>
            <a:r>
              <a:rPr lang="en-US" dirty="0"/>
              <a:t>Complete Streets are designed</a:t>
            </a:r>
            <a:r>
              <a:rPr lang="en-US" baseline="0" dirty="0"/>
              <a:t> and operated with the s</a:t>
            </a:r>
            <a:r>
              <a:rPr lang="en-US" dirty="0"/>
              <a:t>afety,</a:t>
            </a:r>
            <a:r>
              <a:rPr lang="en-US" baseline="0" dirty="0"/>
              <a:t> mobility and accessibility needs of users of all ages and abilities in mind.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Inv</a:t>
            </a:r>
            <a:r>
              <a:rPr lang="en-US" baseline="0" dirty="0" smtClean="0"/>
              <a:t>estigate these websites for information on pedestrian safety for mature adults. As we have discussed, arthritis, vision and hearing limitations, and agility, among other issues, can affect safety.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Note to Presenters: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You may want to change the script</a:t>
            </a:r>
            <a:r>
              <a:rPr lang="en-US" sz="1200" baseline="0" dirty="0" smtClean="0"/>
              <a:t> here to fit your community. If there is a lack of sidewalks, or safe places to ride a bike, or if your town has a trail system that you want to highlight, you can add a slide or talk more extensively here about possibilities. </a:t>
            </a:r>
            <a:r>
              <a:rPr lang="en-US" sz="1200" dirty="0" smtClean="0"/>
              <a:t>The Pedestrian </a:t>
            </a:r>
            <a:r>
              <a:rPr lang="en-US" sz="1200" dirty="0"/>
              <a:t>Safety Workshop: A Focus on Older Adults </a:t>
            </a:r>
            <a:r>
              <a:rPr lang="en-US" sz="1200" baseline="0" dirty="0" smtClean="0"/>
              <a:t>is a guide to encouraging </a:t>
            </a:r>
            <a:r>
              <a:rPr lang="en-US" sz="1200" baseline="0" dirty="0"/>
              <a:t>a conversation among community members on improving the pedestrian environment to increase safety of older adults and others</a:t>
            </a:r>
            <a:r>
              <a:rPr lang="en-US" sz="1200" baseline="0" dirty="0" smtClean="0"/>
              <a:t>. You may want to create a discussion in your community about improving pedestrian and bicycle infrastructure to encourage walking and bicycling.</a:t>
            </a:r>
            <a:endParaRPr lang="en-US" sz="1200" dirty="0"/>
          </a:p>
          <a:p>
            <a:r>
              <a:rPr lang="en-US" dirty="0"/>
              <a:t>https://www.aarp.org/livable-communities/act/walkable-livable-communities/info-2013/pedestrian-safety-workshop-focus-on-older-adults.html</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45</a:t>
            </a:fld>
            <a:endParaRPr lang="en-US"/>
          </a:p>
        </p:txBody>
      </p:sp>
    </p:spTree>
    <p:extLst>
      <p:ext uri="{BB962C8B-B14F-4D97-AF65-F5344CB8AC3E}">
        <p14:creationId xmlns:p14="http://schemas.microsoft.com/office/powerpoint/2010/main" val="3339716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the past few years, we have seen an increase in delivery options from a wide range of retail stores. We can have groceries, clothing, pet food, hardware, meals, medications, </a:t>
            </a:r>
            <a:r>
              <a:rPr lang="en-US" baseline="0" dirty="0" smtClean="0"/>
              <a:t>and books </a:t>
            </a:r>
            <a:r>
              <a:rPr lang="en-US" baseline="0" dirty="0"/>
              <a:t>delivered. This option may reduce the need for some trips out. </a:t>
            </a:r>
            <a:r>
              <a:rPr lang="en-US" baseline="0" dirty="0" smtClean="0"/>
              <a:t>Accessing these services </a:t>
            </a:r>
            <a:r>
              <a:rPr lang="en-US" baseline="0" dirty="0"/>
              <a:t>does take some ability with online </a:t>
            </a:r>
            <a:r>
              <a:rPr lang="en-US" baseline="0" dirty="0" smtClean="0"/>
              <a:t>systems or phone apps. Ask businesses in your area if they offer delivery. </a:t>
            </a:r>
          </a:p>
          <a:p>
            <a:endParaRPr lang="en-US" baseline="0" dirty="0"/>
          </a:p>
          <a:p>
            <a:r>
              <a:rPr lang="en-US" baseline="0" dirty="0"/>
              <a:t>Meals on Wheels are delivered by volunteers who also provide some </a:t>
            </a:r>
            <a:r>
              <a:rPr lang="en-US" baseline="0" dirty="0" smtClean="0"/>
              <a:t>social connection. Information can be found through every county’s Department on Aging or by going to the link here and entering a zip code.</a:t>
            </a:r>
          </a:p>
          <a:p>
            <a:endParaRPr lang="en-US" baseline="0" dirty="0"/>
          </a:p>
          <a:p>
            <a:r>
              <a:rPr lang="en-US" baseline="0" dirty="0"/>
              <a:t>With these </a:t>
            </a:r>
            <a:r>
              <a:rPr lang="en-US" baseline="0" dirty="0" smtClean="0"/>
              <a:t>delivery </a:t>
            </a:r>
            <a:r>
              <a:rPr lang="en-US" baseline="0" dirty="0"/>
              <a:t>options, the need for rides can focus on getting to the doctor, visiting friends and family, going to exercise class. </a:t>
            </a:r>
            <a:endParaRPr lang="en-US" baseline="0" dirty="0" smtClean="0"/>
          </a:p>
          <a:p>
            <a:endParaRPr lang="en-US" baseline="0" dirty="0" smtClean="0"/>
          </a:p>
          <a:p>
            <a:r>
              <a:rPr lang="en-US" baseline="0" dirty="0" smtClean="0"/>
              <a:t>Note to Presenter: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want to provide a list of businesses that will deliver to your community members, or ask the municipal chamber of commerce or Main Street program to provide this information.</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46</a:t>
            </a:fld>
            <a:endParaRPr lang="en-US"/>
          </a:p>
        </p:txBody>
      </p:sp>
    </p:spTree>
    <p:extLst>
      <p:ext uri="{BB962C8B-B14F-4D97-AF65-F5344CB8AC3E}">
        <p14:creationId xmlns:p14="http://schemas.microsoft.com/office/powerpoint/2010/main" val="20968906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a:t>
            </a:r>
            <a:r>
              <a:rPr lang="en-US" dirty="0" smtClean="0"/>
              <a:t>offerings of </a:t>
            </a:r>
            <a:r>
              <a:rPr lang="en-US" dirty="0"/>
              <a:t>cultural, social, recreational </a:t>
            </a:r>
            <a:r>
              <a:rPr lang="en-US" dirty="0" smtClean="0"/>
              <a:t>activities have</a:t>
            </a:r>
            <a:r>
              <a:rPr lang="en-US" baseline="0" dirty="0" smtClean="0"/>
              <a:t> increased including</a:t>
            </a:r>
            <a:endParaRPr lang="en-US" dirty="0"/>
          </a:p>
          <a:p>
            <a:endParaRPr lang="en-US" dirty="0" smtClean="0"/>
          </a:p>
          <a:p>
            <a:pPr lvl="1"/>
            <a:r>
              <a:rPr lang="en-US" sz="2000" dirty="0" smtClean="0"/>
              <a:t>Online book groups</a:t>
            </a:r>
          </a:p>
          <a:p>
            <a:pPr lvl="1"/>
            <a:r>
              <a:rPr lang="en-US" sz="2000" dirty="0" smtClean="0"/>
              <a:t>Museum talks and tours</a:t>
            </a:r>
          </a:p>
          <a:p>
            <a:pPr lvl="1"/>
            <a:r>
              <a:rPr lang="en-US" sz="2000" dirty="0" smtClean="0"/>
              <a:t>Readings</a:t>
            </a:r>
          </a:p>
          <a:p>
            <a:pPr lvl="1"/>
            <a:r>
              <a:rPr lang="en-US" sz="2000" dirty="0" smtClean="0"/>
              <a:t>Meetings</a:t>
            </a:r>
          </a:p>
          <a:p>
            <a:pPr lvl="1"/>
            <a:r>
              <a:rPr lang="en-US" sz="2000" dirty="0" smtClean="0"/>
              <a:t>Courses</a:t>
            </a:r>
          </a:p>
          <a:p>
            <a:pPr lvl="1"/>
            <a:r>
              <a:rPr lang="en-US" sz="2000" dirty="0" smtClean="0"/>
              <a:t>Theater programs</a:t>
            </a:r>
          </a:p>
          <a:p>
            <a:pPr lvl="1"/>
            <a:endParaRPr lang="en-US" sz="2000" dirty="0" smtClean="0"/>
          </a:p>
          <a:p>
            <a:r>
              <a:rPr lang="en-US" dirty="0" smtClean="0"/>
              <a:t>Access</a:t>
            </a:r>
            <a:r>
              <a:rPr lang="en-US" baseline="0" dirty="0" smtClean="0"/>
              <a:t> to these offerings requires some training in the use of technology. They may be an option, for example, when the weather is bad. </a:t>
            </a:r>
          </a:p>
          <a:p>
            <a:endParaRPr lang="en-US" baseline="0" dirty="0" smtClean="0"/>
          </a:p>
          <a:p>
            <a:r>
              <a:rPr lang="en-US" baseline="0" dirty="0" smtClean="0"/>
              <a:t>In addition, explore the offerings at local public libraries: Overdrive, Libby, </a:t>
            </a:r>
            <a:r>
              <a:rPr lang="en-US" baseline="0" dirty="0" err="1" smtClean="0"/>
              <a:t>Kanopy</a:t>
            </a:r>
            <a:r>
              <a:rPr lang="en-US" baseline="0" dirty="0" smtClean="0"/>
              <a:t>, among others – provides access to </a:t>
            </a:r>
            <a:r>
              <a:rPr lang="en-US" baseline="0" dirty="0" err="1" smtClean="0"/>
              <a:t>ebooks</a:t>
            </a:r>
            <a:r>
              <a:rPr lang="en-US" baseline="0" dirty="0" smtClean="0"/>
              <a:t>, audiobooks, videos</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47</a:t>
            </a:fld>
            <a:endParaRPr lang="en-US"/>
          </a:p>
        </p:txBody>
      </p:sp>
    </p:spTree>
    <p:extLst>
      <p:ext uri="{BB962C8B-B14F-4D97-AF65-F5344CB8AC3E}">
        <p14:creationId xmlns:p14="http://schemas.microsoft.com/office/powerpoint/2010/main" val="27919805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The </a:t>
            </a:r>
            <a:r>
              <a:rPr lang="en-US" dirty="0"/>
              <a:t>2-1-1</a:t>
            </a:r>
            <a:r>
              <a:rPr lang="en-US" baseline="0" dirty="0"/>
              <a:t> New Jersey Transportation page has several categories to choose </a:t>
            </a:r>
            <a:r>
              <a:rPr lang="en-US" baseline="0" dirty="0" smtClean="0"/>
              <a:t>from. They </a:t>
            </a:r>
            <a:r>
              <a:rPr lang="en-US" sz="1200" b="0" i="0" kern="1200" dirty="0" smtClean="0">
                <a:solidFill>
                  <a:schemeClr val="tx1"/>
                </a:solidFill>
                <a:effectLst/>
                <a:latin typeface="+mn-lt"/>
                <a:ea typeface="+mn-ea"/>
                <a:cs typeface="+mn-cs"/>
              </a:rPr>
              <a:t>provide live assistance 24 hours a day, every day of the year, including information on transportation options. Their services are free, confidential and multilingual.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https://www.nj211.org/resource-search/topic/transportation</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Other resources</a:t>
            </a:r>
            <a:r>
              <a:rPr lang="en-US" baseline="0" dirty="0" smtClean="0"/>
              <a:t> for alternative transportation include:</a:t>
            </a:r>
            <a:endParaRPr lang="en-US" dirty="0" smtClean="0"/>
          </a:p>
          <a:p>
            <a:endParaRPr lang="en-US" baseline="0" dirty="0"/>
          </a:p>
          <a:p>
            <a:pPr lvl="1"/>
            <a:r>
              <a:rPr lang="en-US" sz="2000" dirty="0"/>
              <a:t>National Aging and Disability Transportation Center</a:t>
            </a:r>
          </a:p>
          <a:p>
            <a:pPr lvl="1"/>
            <a:endParaRPr lang="en-US" sz="2000" dirty="0"/>
          </a:p>
          <a:p>
            <a:pPr lvl="1"/>
            <a:r>
              <a:rPr lang="en-US" sz="2000" dirty="0">
                <a:hlinkClick r:id="rId3"/>
              </a:rPr>
              <a:t>https://www.nadtc.org/</a:t>
            </a:r>
            <a:endParaRPr lang="en-US" sz="2000" dirty="0"/>
          </a:p>
          <a:p>
            <a:pPr lvl="1"/>
            <a:endParaRPr lang="en-US" sz="2000" dirty="0"/>
          </a:p>
          <a:p>
            <a:pPr lvl="1"/>
            <a:r>
              <a:rPr lang="en-US" sz="2000" dirty="0"/>
              <a:t>Rides in Sight</a:t>
            </a:r>
          </a:p>
          <a:p>
            <a:pPr lvl="1"/>
            <a:r>
              <a:rPr lang="en-US" sz="2000" dirty="0">
                <a:hlinkClick r:id="rId4"/>
              </a:rPr>
              <a:t>https://ridesinsight.org/rides-in-sight/</a:t>
            </a:r>
            <a:endParaRPr lang="en-US" sz="2000" dirty="0"/>
          </a:p>
          <a:p>
            <a:pPr lvl="1"/>
            <a:endParaRPr lang="en-US" sz="2000" dirty="0"/>
          </a:p>
          <a:p>
            <a:pPr lvl="1"/>
            <a:r>
              <a:rPr lang="en-US" sz="2000" dirty="0"/>
              <a:t>DailyCaring</a:t>
            </a:r>
          </a:p>
          <a:p>
            <a:pPr lvl="1"/>
            <a:r>
              <a:rPr lang="en-US" sz="2000" dirty="0">
                <a:hlinkClick r:id="rId5"/>
              </a:rPr>
              <a:t>https://dailycaring.com/8-ridesharing-services-for-seniors/</a:t>
            </a:r>
            <a:endParaRPr lang="en-US" sz="2000" dirty="0"/>
          </a:p>
          <a:p>
            <a:pPr lvl="1"/>
            <a:r>
              <a:rPr lang="en-US" sz="2000" dirty="0">
                <a:hlinkClick r:id="rId6"/>
              </a:rPr>
              <a:t>https://dailycaring.com/6-tips-for-hiring-a-caregiver-to-drive-your-senior/</a:t>
            </a:r>
            <a:endParaRPr lang="en-US" sz="2000" dirty="0"/>
          </a:p>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48</a:t>
            </a:fld>
            <a:endParaRPr lang="en-US"/>
          </a:p>
        </p:txBody>
      </p:sp>
    </p:spTree>
    <p:extLst>
      <p:ext uri="{BB962C8B-B14F-4D97-AF65-F5344CB8AC3E}">
        <p14:creationId xmlns:p14="http://schemas.microsoft.com/office/powerpoint/2010/main" val="2527221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dirty="0" smtClean="0"/>
              <a:t>The</a:t>
            </a:r>
            <a:r>
              <a:rPr lang="en-US" sz="2000" baseline="0" dirty="0" smtClean="0"/>
              <a:t> Mature Drivers website provides information and links to resources to address all the topics we covered today – driving safer longer through assessment, training and …., physical changes that affect driving, transportation options, and resources for family and caregivers to help in limiting driving and the transition to car-free living.</a:t>
            </a:r>
          </a:p>
          <a:p>
            <a:pPr lvl="1"/>
            <a:endParaRPr lang="en-US" sz="2000" baseline="0" dirty="0" smtClean="0"/>
          </a:p>
          <a:p>
            <a:pPr lvl="1"/>
            <a:r>
              <a:rPr lang="en-US" sz="2000" baseline="0" dirty="0" smtClean="0"/>
              <a:t>Go to maturedriversnj.org.</a:t>
            </a:r>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49</a:t>
            </a:fld>
            <a:endParaRPr lang="en-US"/>
          </a:p>
        </p:txBody>
      </p:sp>
    </p:spTree>
    <p:extLst>
      <p:ext uri="{BB962C8B-B14F-4D97-AF65-F5344CB8AC3E}">
        <p14:creationId xmlns:p14="http://schemas.microsoft.com/office/powerpoint/2010/main" val="229432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can’t say that someone should stop driving because they reach a particular age – 70, 80, even 90.</a:t>
            </a:r>
            <a:r>
              <a:rPr lang="en-US" sz="1200" kern="1200" baseline="0" dirty="0" smtClean="0">
                <a:solidFill>
                  <a:schemeClr val="tx1"/>
                </a:solidFill>
                <a:effectLst/>
                <a:latin typeface="+mn-lt"/>
                <a:ea typeface="+mn-ea"/>
                <a:cs typeface="+mn-cs"/>
              </a:rPr>
              <a:t> People age at different rates. T</a:t>
            </a:r>
            <a:r>
              <a:rPr lang="en-US" sz="1200" kern="1200" dirty="0" smtClean="0">
                <a:solidFill>
                  <a:schemeClr val="tx1"/>
                </a:solidFill>
                <a:effectLst/>
                <a:latin typeface="+mn-lt"/>
                <a:ea typeface="+mn-ea"/>
                <a:cs typeface="+mn-cs"/>
              </a:rPr>
              <a:t>he ability to drive safely is based on both physical ability and mental acuity. When looking at driving and aging, it is important to consider the specific changes that could impact an older adult’s ability to drive safely.  </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normal aging process involves physical and cognitive changes that may affect driving skills, and for some individuals, disease or medication can compromise driving ability. Changes in vision, hearing, cognitive skills, and physical condition, such as flexibility and response times, can require adaptations to maintain safe driving, or require driving retirement. </a:t>
            </a:r>
            <a:r>
              <a:rPr lang="en-US" sz="1200" kern="1200" dirty="0" smtClean="0">
                <a:solidFill>
                  <a:schemeClr val="tx1"/>
                </a:solidFill>
                <a:effectLst/>
                <a:latin typeface="+mn-lt"/>
                <a:ea typeface="+mn-ea"/>
                <a:cs typeface="+mn-cs"/>
              </a:rPr>
              <a:t>However, being aware of those changes, assessing their impact, and participating in driver training may help older adults continue to drive safely.</a:t>
            </a:r>
          </a:p>
          <a:p>
            <a:endParaRPr lang="en-US" baseline="0" dirty="0" smtClean="0"/>
          </a:p>
          <a:p>
            <a:endParaRPr lang="en-US" baseline="0" dirty="0" smtClean="0"/>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5</a:t>
            </a:fld>
            <a:endParaRPr lang="en-US"/>
          </a:p>
        </p:txBody>
      </p:sp>
    </p:spTree>
    <p:extLst>
      <p:ext uri="{BB962C8B-B14F-4D97-AF65-F5344CB8AC3E}">
        <p14:creationId xmlns:p14="http://schemas.microsoft.com/office/powerpoint/2010/main" val="42804896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dirty="0" smtClean="0"/>
              <a:t>As suggested in</a:t>
            </a:r>
            <a:r>
              <a:rPr lang="en-US" sz="2000" baseline="0" dirty="0" smtClean="0"/>
              <a:t> the presentation, you can add slides to provide information specific to your audience. </a:t>
            </a:r>
          </a:p>
          <a:p>
            <a:pPr lvl="1"/>
            <a:r>
              <a:rPr lang="en-US" sz="2000" dirty="0" smtClean="0"/>
              <a:t>Sean is passing out the survey.</a:t>
            </a:r>
            <a:r>
              <a:rPr lang="en-US" sz="2000" baseline="0" dirty="0" smtClean="0"/>
              <a:t> We </a:t>
            </a:r>
            <a:r>
              <a:rPr lang="en-US" sz="2000" dirty="0" smtClean="0"/>
              <a:t>appreciate</a:t>
            </a:r>
            <a:r>
              <a:rPr lang="en-US" sz="2000" baseline="0" dirty="0" smtClean="0"/>
              <a:t> your feedback. We want to make this presentation as useful and relevant as possible. If you have any questions in the future, you can contact NJ Safe Routes Resource Center at </a:t>
            </a:r>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50</a:t>
            </a:fld>
            <a:endParaRPr lang="en-US"/>
          </a:p>
        </p:txBody>
      </p:sp>
    </p:spTree>
    <p:extLst>
      <p:ext uri="{BB962C8B-B14F-4D97-AF65-F5344CB8AC3E}">
        <p14:creationId xmlns:p14="http://schemas.microsoft.com/office/powerpoint/2010/main" val="7407300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51</a:t>
            </a:fld>
            <a:endParaRPr lang="en-US"/>
          </a:p>
        </p:txBody>
      </p:sp>
    </p:spTree>
    <p:extLst>
      <p:ext uri="{BB962C8B-B14F-4D97-AF65-F5344CB8AC3E}">
        <p14:creationId xmlns:p14="http://schemas.microsoft.com/office/powerpoint/2010/main" val="1585892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It is normal to experience changes as we age. Some changes, such as dementia, Alzheimer’s, and Parkinson’s affect only some people. The effects of medication are also specific to individuals.</a:t>
            </a:r>
          </a:p>
          <a:p>
            <a:endParaRPr lang="en-US" baseline="0" dirty="0" smtClean="0"/>
          </a:p>
          <a:p>
            <a:r>
              <a:rPr lang="en-US" baseline="0" dirty="0" smtClean="0"/>
              <a:t>When we think about changes in driving ability, we may think of vision first. Most older people will experience changes in night vision and light sensitivity but other conditions can have an impact on driving. Vision tests can help determine any deficiencies.</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6</a:t>
            </a:fld>
            <a:endParaRPr lang="en-US"/>
          </a:p>
        </p:txBody>
      </p:sp>
    </p:spTree>
    <p:extLst>
      <p:ext uri="{BB962C8B-B14F-4D97-AF65-F5344CB8AC3E}">
        <p14:creationId xmlns:p14="http://schemas.microsoft.com/office/powerpoint/2010/main" val="50768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Drivers take cues from what they hear around them. Older drivers may have difficulty tracking sounds in their environment such as sirens, or other high-pitched noise. They may be more distracted by conversation in the car.</a:t>
            </a:r>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7</a:t>
            </a:fld>
            <a:endParaRPr lang="en-US"/>
          </a:p>
        </p:txBody>
      </p:sp>
    </p:spTree>
    <p:extLst>
      <p:ext uri="{BB962C8B-B14F-4D97-AF65-F5344CB8AC3E}">
        <p14:creationId xmlns:p14="http://schemas.microsoft.com/office/powerpoint/2010/main" val="2484994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Driving is a cognitively complex activity, </a:t>
            </a:r>
            <a:r>
              <a:rPr lang="en-US" sz="1200" b="0" i="0" u="none" strike="noStrike" kern="1200" baseline="0" dirty="0">
                <a:solidFill>
                  <a:schemeClr val="tx1"/>
                </a:solidFill>
                <a:latin typeface="+mn-lt"/>
                <a:ea typeface="+mn-ea"/>
                <a:cs typeface="+mn-cs"/>
              </a:rPr>
              <a:t>Cognitive </a:t>
            </a:r>
            <a:r>
              <a:rPr lang="en-US" sz="1200" b="0" i="0" u="none" strike="noStrike" kern="1200" baseline="0" dirty="0" smtClean="0">
                <a:solidFill>
                  <a:schemeClr val="tx1"/>
                </a:solidFill>
                <a:latin typeface="+mn-lt"/>
                <a:ea typeface="+mn-ea"/>
                <a:cs typeface="+mn-cs"/>
              </a:rPr>
              <a:t>deficits, such as memory issues, sleep disorders, stroke, vertigo, and Parkinson’s disease, can seriously </a:t>
            </a:r>
            <a:r>
              <a:rPr lang="en-US" sz="1200" b="0" i="0" u="none" strike="noStrike" kern="1200" baseline="0" dirty="0">
                <a:solidFill>
                  <a:schemeClr val="tx1"/>
                </a:solidFill>
                <a:latin typeface="+mn-lt"/>
                <a:ea typeface="+mn-ea"/>
                <a:cs typeface="+mn-cs"/>
              </a:rPr>
              <a:t>compromise driving </a:t>
            </a:r>
            <a:r>
              <a:rPr lang="en-US" sz="1200" b="0" i="0" u="none" strike="noStrike" kern="1200" baseline="0" dirty="0" smtClean="0">
                <a:solidFill>
                  <a:schemeClr val="tx1"/>
                </a:solidFill>
                <a:latin typeface="+mn-lt"/>
                <a:ea typeface="+mn-ea"/>
                <a:cs typeface="+mn-cs"/>
              </a:rPr>
              <a:t>abilities including response time and wayfinding, and can increase distracted driving.</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8</a:t>
            </a:fld>
            <a:endParaRPr lang="en-US"/>
          </a:p>
        </p:txBody>
      </p:sp>
    </p:spTree>
    <p:extLst>
      <p:ext uri="{BB962C8B-B14F-4D97-AF65-F5344CB8AC3E}">
        <p14:creationId xmlns:p14="http://schemas.microsoft.com/office/powerpoint/2010/main" val="2460708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Arthritis </a:t>
            </a:r>
            <a:r>
              <a:rPr lang="en-US" sz="1200" b="0" i="0" u="none" strike="noStrike" kern="1200" baseline="0" dirty="0">
                <a:solidFill>
                  <a:schemeClr val="tx1"/>
                </a:solidFill>
                <a:latin typeface="+mn-lt"/>
                <a:ea typeface="+mn-ea"/>
                <a:cs typeface="+mn-cs"/>
              </a:rPr>
              <a:t>can stop </a:t>
            </a:r>
            <a:r>
              <a:rPr lang="en-US" sz="1200" b="0" i="0" u="none" strike="noStrike" kern="1200" baseline="0" dirty="0" smtClean="0">
                <a:solidFill>
                  <a:schemeClr val="tx1"/>
                </a:solidFill>
                <a:latin typeface="+mn-lt"/>
                <a:ea typeface="+mn-ea"/>
                <a:cs typeface="+mn-cs"/>
              </a:rPr>
              <a:t>an individual </a:t>
            </a:r>
            <a:r>
              <a:rPr lang="en-US" sz="1200" b="0" i="0" u="none" strike="noStrike" kern="1200" baseline="0" dirty="0">
                <a:solidFill>
                  <a:schemeClr val="tx1"/>
                </a:solidFill>
                <a:latin typeface="+mn-lt"/>
                <a:ea typeface="+mn-ea"/>
                <a:cs typeface="+mn-cs"/>
              </a:rPr>
              <a:t>from moving and </a:t>
            </a:r>
            <a:r>
              <a:rPr lang="en-US" sz="1200" b="0" i="0" u="none" strike="noStrike" kern="1200" baseline="0" dirty="0" smtClean="0">
                <a:solidFill>
                  <a:schemeClr val="tx1"/>
                </a:solidFill>
                <a:latin typeface="+mn-lt"/>
                <a:ea typeface="+mn-ea"/>
                <a:cs typeface="+mn-cs"/>
              </a:rPr>
              <a:t>bending </a:t>
            </a:r>
            <a:r>
              <a:rPr lang="en-US" sz="1200" b="0" i="0" u="none" strike="noStrike" kern="1200" baseline="0" dirty="0">
                <a:solidFill>
                  <a:schemeClr val="tx1"/>
                </a:solidFill>
                <a:latin typeface="+mn-lt"/>
                <a:ea typeface="+mn-ea"/>
                <a:cs typeface="+mn-cs"/>
              </a:rPr>
              <a:t>shoulders, hips, hands, head, and neck. This can limit </a:t>
            </a:r>
            <a:r>
              <a:rPr lang="en-US" sz="1200" b="0" i="0" u="none" strike="noStrike" kern="1200" baseline="0" dirty="0" smtClean="0">
                <a:solidFill>
                  <a:schemeClr val="tx1"/>
                </a:solidFill>
                <a:latin typeface="+mn-lt"/>
                <a:ea typeface="+mn-ea"/>
                <a:cs typeface="+mn-cs"/>
              </a:rPr>
              <a:t>their </a:t>
            </a:r>
            <a:r>
              <a:rPr lang="en-US" sz="1200" b="0" i="0" u="none" strike="noStrike" kern="1200" baseline="0" dirty="0">
                <a:solidFill>
                  <a:schemeClr val="tx1"/>
                </a:solidFill>
                <a:latin typeface="+mn-lt"/>
                <a:ea typeface="+mn-ea"/>
                <a:cs typeface="+mn-cs"/>
              </a:rPr>
              <a:t>ability to: </a:t>
            </a:r>
          </a:p>
          <a:p>
            <a:r>
              <a:rPr lang="en-US" sz="1200" b="0" i="0" u="none" strike="noStrike" kern="1200" baseline="0" dirty="0">
                <a:solidFill>
                  <a:schemeClr val="tx1"/>
                </a:solidFill>
                <a:latin typeface="+mn-lt"/>
                <a:ea typeface="+mn-ea"/>
                <a:cs typeface="+mn-cs"/>
              </a:rPr>
              <a:t>• Get into and out of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car. </a:t>
            </a:r>
          </a:p>
          <a:p>
            <a:r>
              <a:rPr lang="en-US" sz="1200" b="0" i="0" u="none" strike="noStrike" kern="1200" baseline="0" dirty="0">
                <a:solidFill>
                  <a:schemeClr val="tx1"/>
                </a:solidFill>
                <a:latin typeface="+mn-lt"/>
                <a:ea typeface="+mn-ea"/>
                <a:cs typeface="+mn-cs"/>
              </a:rPr>
              <a:t>• Hold and turn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steering wheel. </a:t>
            </a:r>
          </a:p>
          <a:p>
            <a:r>
              <a:rPr lang="en-US" sz="1200" b="0" i="0" u="none" strike="noStrike" kern="1200" baseline="0" dirty="0">
                <a:solidFill>
                  <a:schemeClr val="tx1"/>
                </a:solidFill>
                <a:latin typeface="+mn-lt"/>
                <a:ea typeface="+mn-ea"/>
                <a:cs typeface="+mn-cs"/>
              </a:rPr>
              <a:t>• Turn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ignition key. </a:t>
            </a:r>
          </a:p>
          <a:p>
            <a:r>
              <a:rPr lang="en-US" sz="1200" b="0" i="0" u="none" strike="noStrike" kern="1200" baseline="0" dirty="0">
                <a:solidFill>
                  <a:schemeClr val="tx1"/>
                </a:solidFill>
                <a:latin typeface="+mn-lt"/>
                <a:ea typeface="+mn-ea"/>
                <a:cs typeface="+mn-cs"/>
              </a:rPr>
              <a:t>• Fasten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seat belt. </a:t>
            </a:r>
          </a:p>
          <a:p>
            <a:r>
              <a:rPr lang="en-US" sz="1200" b="0" i="0" u="none" strike="noStrike" kern="1200" baseline="0" dirty="0">
                <a:solidFill>
                  <a:schemeClr val="tx1"/>
                </a:solidFill>
                <a:latin typeface="+mn-lt"/>
                <a:ea typeface="+mn-ea"/>
                <a:cs typeface="+mn-cs"/>
              </a:rPr>
              <a:t>• Move </a:t>
            </a:r>
            <a:r>
              <a:rPr lang="en-US" sz="1200" b="0" i="0" u="none" strike="noStrike" kern="1200" baseline="0" dirty="0" smtClean="0">
                <a:solidFill>
                  <a:schemeClr val="tx1"/>
                </a:solidFill>
                <a:latin typeface="+mn-lt"/>
                <a:ea typeface="+mn-ea"/>
                <a:cs typeface="+mn-cs"/>
              </a:rPr>
              <a:t>their </a:t>
            </a:r>
            <a:r>
              <a:rPr lang="en-US" sz="1200" b="0" i="0" u="none" strike="noStrike" kern="1200" baseline="0" dirty="0">
                <a:solidFill>
                  <a:schemeClr val="tx1"/>
                </a:solidFill>
                <a:latin typeface="+mn-lt"/>
                <a:ea typeface="+mn-ea"/>
                <a:cs typeface="+mn-cs"/>
              </a:rPr>
              <a:t>head quickly and fully. </a:t>
            </a:r>
          </a:p>
          <a:p>
            <a:r>
              <a:rPr lang="en-US" sz="1200" b="0" i="0" u="none" strike="noStrike" kern="1200" baseline="0" dirty="0">
                <a:solidFill>
                  <a:schemeClr val="tx1"/>
                </a:solidFill>
                <a:latin typeface="+mn-lt"/>
                <a:ea typeface="+mn-ea"/>
                <a:cs typeface="+mn-cs"/>
              </a:rPr>
              <a:t>• Look over </a:t>
            </a:r>
            <a:r>
              <a:rPr lang="en-US" sz="1200" b="0" i="0" u="none" strike="noStrike" kern="1200" baseline="0" dirty="0" smtClean="0">
                <a:solidFill>
                  <a:schemeClr val="tx1"/>
                </a:solidFill>
                <a:latin typeface="+mn-lt"/>
                <a:ea typeface="+mn-ea"/>
                <a:cs typeface="+mn-cs"/>
              </a:rPr>
              <a:t>their </a:t>
            </a:r>
            <a:r>
              <a:rPr lang="en-US" sz="1200" b="0" i="0" u="none" strike="noStrike" kern="1200" baseline="0" dirty="0">
                <a:solidFill>
                  <a:schemeClr val="tx1"/>
                </a:solidFill>
                <a:latin typeface="+mn-lt"/>
                <a:ea typeface="+mn-ea"/>
                <a:cs typeface="+mn-cs"/>
              </a:rPr>
              <a:t>shoulder to check for cars </a:t>
            </a:r>
            <a:r>
              <a:rPr lang="en-US" sz="1200" b="0" i="0" u="none" strike="noStrike" kern="1200" baseline="0" dirty="0" smtClean="0">
                <a:solidFill>
                  <a:schemeClr val="tx1"/>
                </a:solidFill>
                <a:latin typeface="+mn-lt"/>
                <a:ea typeface="+mn-ea"/>
                <a:cs typeface="+mn-cs"/>
              </a:rPr>
              <a:t>in their </a:t>
            </a:r>
            <a:r>
              <a:rPr lang="en-US" sz="1200" b="0" i="0" u="none" strike="noStrike" kern="1200" baseline="0" dirty="0">
                <a:solidFill>
                  <a:schemeClr val="tx1"/>
                </a:solidFill>
                <a:latin typeface="+mn-lt"/>
                <a:ea typeface="+mn-ea"/>
                <a:cs typeface="+mn-cs"/>
              </a:rPr>
              <a:t>blind spot. </a:t>
            </a:r>
          </a:p>
          <a:p>
            <a:r>
              <a:rPr lang="en-US" sz="1200" b="0" i="0" u="none" strike="noStrike" kern="1200" baseline="0" dirty="0">
                <a:solidFill>
                  <a:schemeClr val="tx1"/>
                </a:solidFill>
                <a:latin typeface="+mn-lt"/>
                <a:ea typeface="+mn-ea"/>
                <a:cs typeface="+mn-cs"/>
              </a:rPr>
              <a:t>• Look left and right at intersections. </a:t>
            </a:r>
          </a:p>
          <a:p>
            <a:r>
              <a:rPr lang="en-US" sz="1200" b="0" i="0" u="none" strike="noStrike" kern="1200" baseline="0" dirty="0">
                <a:solidFill>
                  <a:schemeClr val="tx1"/>
                </a:solidFill>
                <a:latin typeface="+mn-lt"/>
                <a:ea typeface="+mn-ea"/>
                <a:cs typeface="+mn-cs"/>
              </a:rPr>
              <a:t>• Make turns safely. </a:t>
            </a:r>
          </a:p>
          <a:p>
            <a:r>
              <a:rPr lang="en-US" sz="1200" b="0" i="0" u="none" strike="noStrike" kern="1200" baseline="0" dirty="0">
                <a:solidFill>
                  <a:schemeClr val="tx1"/>
                </a:solidFill>
                <a:latin typeface="+mn-lt"/>
                <a:ea typeface="+mn-ea"/>
                <a:cs typeface="+mn-cs"/>
              </a:rPr>
              <a:t>• Reverse </a:t>
            </a:r>
            <a:r>
              <a:rPr lang="en-US" sz="1200" b="0" i="0" u="none" strike="noStrike" kern="1200" baseline="0" dirty="0" smtClean="0">
                <a:solidFill>
                  <a:schemeClr val="tx1"/>
                </a:solidFill>
                <a:latin typeface="+mn-lt"/>
                <a:ea typeface="+mn-ea"/>
                <a:cs typeface="+mn-cs"/>
              </a:rPr>
              <a:t>a </a:t>
            </a:r>
            <a:r>
              <a:rPr lang="en-US" sz="1200" b="0" i="0" u="none" strike="noStrike" kern="1200" baseline="0" dirty="0">
                <a:solidFill>
                  <a:schemeClr val="tx1"/>
                </a:solidFill>
                <a:latin typeface="+mn-lt"/>
                <a:ea typeface="+mn-ea"/>
                <a:cs typeface="+mn-cs"/>
              </a:rPr>
              <a:t>car into a parking space. </a:t>
            </a:r>
          </a:p>
          <a:p>
            <a:r>
              <a:rPr lang="en-US" sz="1200" b="0" i="0" u="none" strike="noStrike" kern="1200" baseline="0" dirty="0">
                <a:solidFill>
                  <a:schemeClr val="tx1"/>
                </a:solidFill>
                <a:latin typeface="+mn-lt"/>
                <a:ea typeface="+mn-ea"/>
                <a:cs typeface="+mn-cs"/>
              </a:rPr>
              <a:t>• Press the clutch pedal. </a:t>
            </a:r>
          </a:p>
          <a:p>
            <a:r>
              <a:rPr lang="en-US" sz="1200" b="0" i="0" u="none" strike="noStrike" kern="1200" baseline="0" dirty="0">
                <a:solidFill>
                  <a:schemeClr val="tx1"/>
                </a:solidFill>
                <a:latin typeface="+mn-lt"/>
                <a:ea typeface="+mn-ea"/>
                <a:cs typeface="+mn-cs"/>
              </a:rPr>
              <a:t>• Press the brake and accelerator, especially in heavy traffic or driving during rush hours. </a:t>
            </a:r>
          </a:p>
          <a:p>
            <a:r>
              <a:rPr lang="en-US" sz="1200" b="0" i="0" u="none" strike="noStrike" kern="1200" baseline="0" dirty="0">
                <a:solidFill>
                  <a:schemeClr val="tx1"/>
                </a:solidFill>
                <a:latin typeface="+mn-lt"/>
                <a:ea typeface="+mn-ea"/>
                <a:cs typeface="+mn-cs"/>
              </a:rPr>
              <a:t>• Look for oncoming traffic. </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9</a:t>
            </a:fld>
            <a:endParaRPr lang="en-US"/>
          </a:p>
        </p:txBody>
      </p:sp>
    </p:spTree>
    <p:extLst>
      <p:ext uri="{BB962C8B-B14F-4D97-AF65-F5344CB8AC3E}">
        <p14:creationId xmlns:p14="http://schemas.microsoft.com/office/powerpoint/2010/main" val="3833233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07940" name="Rectangle 4"/>
          <p:cNvSpPr>
            <a:spLocks noGrp="1" noChangeArrowheads="1"/>
          </p:cNvSpPr>
          <p:nvPr>
            <p:ph type="ctrTitle"/>
          </p:nvPr>
        </p:nvSpPr>
        <p:spPr>
          <a:xfrm>
            <a:off x="508000" y="1295400"/>
            <a:ext cx="6908800" cy="3048000"/>
          </a:xfrm>
        </p:spPr>
        <p:txBody>
          <a:bodyPr/>
          <a:lstStyle>
            <a:lvl1pPr>
              <a:defRPr sz="6000"/>
            </a:lvl1pPr>
          </a:lstStyle>
          <a:p>
            <a:r>
              <a:rPr lang="en-US"/>
              <a:t>Click to edit Master title style</a:t>
            </a:r>
          </a:p>
        </p:txBody>
      </p:sp>
      <p:sp>
        <p:nvSpPr>
          <p:cNvPr id="807942" name="Rectangle 6"/>
          <p:cNvSpPr>
            <a:spLocks noGrp="1" noChangeArrowheads="1"/>
          </p:cNvSpPr>
          <p:nvPr>
            <p:ph type="subTitle" idx="1"/>
          </p:nvPr>
        </p:nvSpPr>
        <p:spPr>
          <a:xfrm>
            <a:off x="508000" y="4495800"/>
            <a:ext cx="6908800" cy="1752600"/>
          </a:xfrm>
        </p:spPr>
        <p:txBody>
          <a:bodyPr anchor="ctr"/>
          <a:lstStyle>
            <a:lvl1pPr marL="0" indent="0">
              <a:buFont typeface="Wingdings 2" pitchFamily="18" charset="2"/>
              <a:buNone/>
              <a:defRPr>
                <a:solidFill>
                  <a:schemeClr val="bg1"/>
                </a:solidFill>
                <a:latin typeface="Georgia" pitchFamily="18" charset="0"/>
              </a:defRPr>
            </a:lvl1pPr>
          </a:lstStyle>
          <a:p>
            <a:r>
              <a:rPr lang="en-US"/>
              <a:t>Click to edit Master subtitle style</a:t>
            </a:r>
          </a:p>
        </p:txBody>
      </p:sp>
    </p:spTree>
    <p:extLst>
      <p:ext uri="{BB962C8B-B14F-4D97-AF65-F5344CB8AC3E}">
        <p14:creationId xmlns:p14="http://schemas.microsoft.com/office/powerpoint/2010/main" val="2054849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901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4"/>
            <a:ext cx="284480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 y="4"/>
            <a:ext cx="833120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4484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1323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061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8285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3225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hart Placeholder 2"/>
          <p:cNvSpPr>
            <a:spLocks noGrp="1"/>
          </p:cNvSpPr>
          <p:nvPr>
            <p:ph type="chart" idx="1"/>
          </p:nvPr>
        </p:nvSpPr>
        <p:spPr>
          <a:xfrm>
            <a:off x="609600" y="1600204"/>
            <a:ext cx="10972800" cy="4525963"/>
          </a:xfrm>
        </p:spPr>
        <p:txBody>
          <a:bodyPr/>
          <a:lstStyle/>
          <a:p>
            <a:pPr lvl="0"/>
            <a:endParaRPr lang="en-US" noProof="0"/>
          </a:p>
        </p:txBody>
      </p:sp>
    </p:spTree>
    <p:extLst>
      <p:ext uri="{BB962C8B-B14F-4D97-AF65-F5344CB8AC3E}">
        <p14:creationId xmlns:p14="http://schemas.microsoft.com/office/powerpoint/2010/main" val="3023736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200" y="4"/>
            <a:ext cx="11379200" cy="6126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4994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992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4"/>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039" indent="0" algn="ctr">
              <a:buNone/>
              <a:defRPr>
                <a:solidFill>
                  <a:schemeClr val="tx1">
                    <a:tint val="75000"/>
                  </a:schemeClr>
                </a:solidFill>
              </a:defRPr>
            </a:lvl2pPr>
            <a:lvl3pPr marL="914079" indent="0" algn="ctr">
              <a:buNone/>
              <a:defRPr>
                <a:solidFill>
                  <a:schemeClr val="tx1">
                    <a:tint val="75000"/>
                  </a:schemeClr>
                </a:solidFill>
              </a:defRPr>
            </a:lvl3pPr>
            <a:lvl4pPr marL="1371119" indent="0" algn="ctr">
              <a:buNone/>
              <a:defRPr>
                <a:solidFill>
                  <a:schemeClr val="tx1">
                    <a:tint val="75000"/>
                  </a:schemeClr>
                </a:solidFill>
              </a:defRPr>
            </a:lvl4pPr>
            <a:lvl5pPr marL="1828159" indent="0" algn="ctr">
              <a:buNone/>
              <a:defRPr>
                <a:solidFill>
                  <a:schemeClr val="tx1">
                    <a:tint val="75000"/>
                  </a:schemeClr>
                </a:solidFill>
              </a:defRPr>
            </a:lvl5pPr>
            <a:lvl6pPr marL="2285199" indent="0" algn="ctr">
              <a:buNone/>
              <a:defRPr>
                <a:solidFill>
                  <a:schemeClr val="tx1">
                    <a:tint val="75000"/>
                  </a:schemeClr>
                </a:solidFill>
              </a:defRPr>
            </a:lvl6pPr>
            <a:lvl7pPr marL="2742237" indent="0" algn="ctr">
              <a:buNone/>
              <a:defRPr>
                <a:solidFill>
                  <a:schemeClr val="tx1">
                    <a:tint val="75000"/>
                  </a:schemeClr>
                </a:solidFill>
              </a:defRPr>
            </a:lvl7pPr>
            <a:lvl8pPr marL="3199278" indent="0" algn="ctr">
              <a:buNone/>
              <a:defRPr>
                <a:solidFill>
                  <a:schemeClr val="tx1">
                    <a:tint val="75000"/>
                  </a:schemeClr>
                </a:solidFill>
              </a:defRPr>
            </a:lvl8pPr>
            <a:lvl9pPr marL="3656316"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390EF8-2047-4C4E-8EF0-09B4B959B1AE}"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43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7660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90EF8-2047-4C4E-8EF0-09B4B959B1AE}"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3879204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4"/>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8"/>
            <a:ext cx="10363200" cy="1500187"/>
          </a:xfrm>
        </p:spPr>
        <p:txBody>
          <a:bodyPr anchor="t">
            <a:normAutofit/>
          </a:bodyPr>
          <a:lstStyle>
            <a:lvl1pPr marL="0" indent="0">
              <a:buNone/>
              <a:defRPr sz="2400">
                <a:solidFill>
                  <a:schemeClr val="tx2"/>
                </a:solidFill>
              </a:defRPr>
            </a:lvl1pPr>
            <a:lvl2pPr marL="457039" indent="0">
              <a:buNone/>
              <a:defRPr sz="1800">
                <a:solidFill>
                  <a:schemeClr val="tx1">
                    <a:tint val="75000"/>
                  </a:schemeClr>
                </a:solidFill>
              </a:defRPr>
            </a:lvl2pPr>
            <a:lvl3pPr marL="914079" indent="0">
              <a:buNone/>
              <a:defRPr sz="1600">
                <a:solidFill>
                  <a:schemeClr val="tx1">
                    <a:tint val="75000"/>
                  </a:schemeClr>
                </a:solidFill>
              </a:defRPr>
            </a:lvl3pPr>
            <a:lvl4pPr marL="1371119" indent="0">
              <a:buNone/>
              <a:defRPr sz="1400">
                <a:solidFill>
                  <a:schemeClr val="tx1">
                    <a:tint val="75000"/>
                  </a:schemeClr>
                </a:solidFill>
              </a:defRPr>
            </a:lvl4pPr>
            <a:lvl5pPr marL="1828159" indent="0">
              <a:buNone/>
              <a:defRPr sz="1400">
                <a:solidFill>
                  <a:schemeClr val="tx1">
                    <a:tint val="75000"/>
                  </a:schemeClr>
                </a:solidFill>
              </a:defRPr>
            </a:lvl5pPr>
            <a:lvl6pPr marL="2285199" indent="0">
              <a:buNone/>
              <a:defRPr sz="1400">
                <a:solidFill>
                  <a:schemeClr val="tx1">
                    <a:tint val="75000"/>
                  </a:schemeClr>
                </a:solidFill>
              </a:defRPr>
            </a:lvl6pPr>
            <a:lvl7pPr marL="2742237" indent="0">
              <a:buNone/>
              <a:defRPr sz="1400">
                <a:solidFill>
                  <a:schemeClr val="tx1">
                    <a:tint val="75000"/>
                  </a:schemeClr>
                </a:solidFill>
              </a:defRPr>
            </a:lvl7pPr>
            <a:lvl8pPr marL="3199278" indent="0">
              <a:buNone/>
              <a:defRPr sz="1400">
                <a:solidFill>
                  <a:schemeClr val="tx1">
                    <a:tint val="75000"/>
                  </a:schemeClr>
                </a:solidFill>
              </a:defRPr>
            </a:lvl8pPr>
            <a:lvl9pPr marL="365631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390EF8-2047-4C4E-8EF0-09B4B959B1AE}"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37820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4"/>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4"/>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390EF8-2047-4C4E-8EF0-09B4B959B1AE}"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1044881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390EF8-2047-4C4E-8EF0-09B4B959B1AE}" type="datetimeFigureOut">
              <a:rPr lang="en-US" smtClean="0"/>
              <a:pPr/>
              <a:t>10/4/2023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124DDF-D147-4704-9BD6-726778B8EBCC}" type="slidenum">
              <a:rPr lang="en-US" smtClean="0"/>
              <a:pPr/>
              <a:t>‹#›</a:t>
            </a:fld>
            <a:endParaRPr lang="en-US"/>
          </a:p>
        </p:txBody>
      </p:sp>
      <p:cxnSp>
        <p:nvCxnSpPr>
          <p:cNvPr id="11" name="Straight Connector 10"/>
          <p:cNvCxnSpPr/>
          <p:nvPr/>
        </p:nvCxnSpPr>
        <p:spPr>
          <a:xfrm rot="5400000">
            <a:off x="3741949" y="4045694"/>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324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390EF8-2047-4C4E-8EF0-09B4B959B1AE}" type="datetimeFigureOut">
              <a:rPr lang="en-US" smtClean="0"/>
              <a:pPr/>
              <a:t>10/4/2023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4220892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90EF8-2047-4C4E-8EF0-09B4B959B1AE}" type="datetimeFigureOut">
              <a:rPr lang="en-US" smtClean="0"/>
              <a:pPr/>
              <a:t>10/4/2023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2363281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390EF8-2047-4C4E-8EF0-09B4B959B1AE}"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466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039" indent="0">
              <a:buNone/>
              <a:defRPr sz="2800"/>
            </a:lvl2pPr>
            <a:lvl3pPr marL="914079" indent="0">
              <a:buNone/>
              <a:defRPr sz="2400"/>
            </a:lvl3pPr>
            <a:lvl4pPr marL="1371119" indent="0">
              <a:buNone/>
              <a:defRPr sz="2000"/>
            </a:lvl4pPr>
            <a:lvl5pPr marL="1828159" indent="0">
              <a:buNone/>
              <a:defRPr sz="2000"/>
            </a:lvl5pPr>
            <a:lvl6pPr marL="2285199" indent="0">
              <a:buNone/>
              <a:defRPr sz="2000"/>
            </a:lvl6pPr>
            <a:lvl7pPr marL="2742237" indent="0">
              <a:buNone/>
              <a:defRPr sz="2000"/>
            </a:lvl7pPr>
            <a:lvl8pPr marL="3199278" indent="0">
              <a:buNone/>
              <a:defRPr sz="2000"/>
            </a:lvl8pPr>
            <a:lvl9pPr marL="3656316"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1"/>
            <a:ext cx="2852928" cy="4242816"/>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390EF8-2047-4C4E-8EF0-09B4B959B1AE}" type="datetimeFigureOut">
              <a:rPr lang="en-US" smtClean="0"/>
              <a:pPr/>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4050833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90EF8-2047-4C4E-8EF0-09B4B959B1AE}"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332224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390EF8-2047-4C4E-8EF0-09B4B959B1AE}" type="datetimeFigureOut">
              <a:rPr lang="en-US" smtClean="0"/>
              <a:pPr/>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96531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039" indent="0">
              <a:buNone/>
              <a:defRPr sz="1800"/>
            </a:lvl2pPr>
            <a:lvl3pPr marL="914079" indent="0">
              <a:buNone/>
              <a:defRPr sz="1600"/>
            </a:lvl3pPr>
            <a:lvl4pPr marL="1371119" indent="0">
              <a:buNone/>
              <a:defRPr sz="1400"/>
            </a:lvl4pPr>
            <a:lvl5pPr marL="1828159" indent="0">
              <a:buNone/>
              <a:defRPr sz="1400"/>
            </a:lvl5pPr>
            <a:lvl6pPr marL="2285199" indent="0">
              <a:buNone/>
              <a:defRPr sz="1400"/>
            </a:lvl6pPr>
            <a:lvl7pPr marL="2742237" indent="0">
              <a:buNone/>
              <a:defRPr sz="1400"/>
            </a:lvl7pPr>
            <a:lvl8pPr marL="3199278" indent="0">
              <a:buNone/>
              <a:defRPr sz="1400"/>
            </a:lvl8pPr>
            <a:lvl9pPr marL="3656316" indent="0">
              <a:buNone/>
              <a:defRPr sz="1400"/>
            </a:lvl9pPr>
          </a:lstStyle>
          <a:p>
            <a:pPr lvl="0"/>
            <a:r>
              <a:rPr lang="en-US"/>
              <a:t>Click to edit Master text styles</a:t>
            </a:r>
          </a:p>
        </p:txBody>
      </p:sp>
    </p:spTree>
    <p:extLst>
      <p:ext uri="{BB962C8B-B14F-4D97-AF65-F5344CB8AC3E}">
        <p14:creationId xmlns:p14="http://schemas.microsoft.com/office/powerpoint/2010/main" val="3880635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273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854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042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671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1"/>
            <a:ext cx="4011084" cy="4691063"/>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Tree>
    <p:extLst>
      <p:ext uri="{BB962C8B-B14F-4D97-AF65-F5344CB8AC3E}">
        <p14:creationId xmlns:p14="http://schemas.microsoft.com/office/powerpoint/2010/main" val="22412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039" indent="0">
              <a:buNone/>
              <a:defRPr sz="2800"/>
            </a:lvl2pPr>
            <a:lvl3pPr marL="914079" indent="0">
              <a:buNone/>
              <a:defRPr sz="2400"/>
            </a:lvl3pPr>
            <a:lvl4pPr marL="1371119" indent="0">
              <a:buNone/>
              <a:defRPr sz="2000"/>
            </a:lvl4pPr>
            <a:lvl5pPr marL="1828159" indent="0">
              <a:buNone/>
              <a:defRPr sz="2000"/>
            </a:lvl5pPr>
            <a:lvl6pPr marL="2285199" indent="0">
              <a:buNone/>
              <a:defRPr sz="2000"/>
            </a:lvl6pPr>
            <a:lvl7pPr marL="2742237" indent="0">
              <a:buNone/>
              <a:defRPr sz="2000"/>
            </a:lvl7pPr>
            <a:lvl8pPr marL="3199278" indent="0">
              <a:buNone/>
              <a:defRPr sz="2000"/>
            </a:lvl8pPr>
            <a:lvl9pPr marL="3656316"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Tree>
    <p:extLst>
      <p:ext uri="{BB962C8B-B14F-4D97-AF65-F5344CB8AC3E}">
        <p14:creationId xmlns:p14="http://schemas.microsoft.com/office/powerpoint/2010/main" val="273658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03200" y="0"/>
            <a:ext cx="11379200" cy="129540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1311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rtl="0" eaLnBrk="0" fontAlgn="base" hangingPunct="0">
        <a:spcBef>
          <a:spcPct val="0"/>
        </a:spcBef>
        <a:spcAft>
          <a:spcPct val="0"/>
        </a:spcAft>
        <a:defRPr sz="44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Georgia" pitchFamily="18" charset="0"/>
        </a:defRPr>
      </a:lvl2pPr>
      <a:lvl3pPr algn="l" rtl="0" eaLnBrk="0" fontAlgn="base" hangingPunct="0">
        <a:spcBef>
          <a:spcPct val="0"/>
        </a:spcBef>
        <a:spcAft>
          <a:spcPct val="0"/>
        </a:spcAft>
        <a:defRPr sz="4400">
          <a:solidFill>
            <a:schemeClr val="bg1"/>
          </a:solidFill>
          <a:latin typeface="Georgia" pitchFamily="18" charset="0"/>
        </a:defRPr>
      </a:lvl3pPr>
      <a:lvl4pPr algn="l" rtl="0" eaLnBrk="0" fontAlgn="base" hangingPunct="0">
        <a:spcBef>
          <a:spcPct val="0"/>
        </a:spcBef>
        <a:spcAft>
          <a:spcPct val="0"/>
        </a:spcAft>
        <a:defRPr sz="4400">
          <a:solidFill>
            <a:schemeClr val="bg1"/>
          </a:solidFill>
          <a:latin typeface="Georgia" pitchFamily="18" charset="0"/>
        </a:defRPr>
      </a:lvl4pPr>
      <a:lvl5pPr algn="l" rtl="0" eaLnBrk="0" fontAlgn="base" hangingPunct="0">
        <a:spcBef>
          <a:spcPct val="0"/>
        </a:spcBef>
        <a:spcAft>
          <a:spcPct val="0"/>
        </a:spcAft>
        <a:defRPr sz="4400">
          <a:solidFill>
            <a:schemeClr val="bg1"/>
          </a:solidFill>
          <a:latin typeface="Georgia" pitchFamily="18" charset="0"/>
        </a:defRPr>
      </a:lvl5pPr>
      <a:lvl6pPr marL="457039" algn="l" rtl="0" fontAlgn="base">
        <a:spcBef>
          <a:spcPct val="0"/>
        </a:spcBef>
        <a:spcAft>
          <a:spcPct val="0"/>
        </a:spcAft>
        <a:defRPr sz="4400">
          <a:solidFill>
            <a:schemeClr val="bg1"/>
          </a:solidFill>
          <a:latin typeface="Georgia" pitchFamily="18" charset="0"/>
        </a:defRPr>
      </a:lvl6pPr>
      <a:lvl7pPr marL="914079" algn="l" rtl="0" fontAlgn="base">
        <a:spcBef>
          <a:spcPct val="0"/>
        </a:spcBef>
        <a:spcAft>
          <a:spcPct val="0"/>
        </a:spcAft>
        <a:defRPr sz="4400">
          <a:solidFill>
            <a:schemeClr val="bg1"/>
          </a:solidFill>
          <a:latin typeface="Georgia" pitchFamily="18" charset="0"/>
        </a:defRPr>
      </a:lvl7pPr>
      <a:lvl8pPr marL="1371119" algn="l" rtl="0" fontAlgn="base">
        <a:spcBef>
          <a:spcPct val="0"/>
        </a:spcBef>
        <a:spcAft>
          <a:spcPct val="0"/>
        </a:spcAft>
        <a:defRPr sz="4400">
          <a:solidFill>
            <a:schemeClr val="bg1"/>
          </a:solidFill>
          <a:latin typeface="Georgia" pitchFamily="18" charset="0"/>
        </a:defRPr>
      </a:lvl8pPr>
      <a:lvl9pPr marL="1828159" algn="l" rtl="0" fontAlgn="base">
        <a:spcBef>
          <a:spcPct val="0"/>
        </a:spcBef>
        <a:spcAft>
          <a:spcPct val="0"/>
        </a:spcAft>
        <a:defRPr sz="4400">
          <a:solidFill>
            <a:schemeClr val="bg1"/>
          </a:solidFill>
          <a:latin typeface="Georgia" pitchFamily="18" charset="0"/>
        </a:defRPr>
      </a:lvl9pPr>
    </p:titleStyle>
    <p:bodyStyle>
      <a:lvl1pPr marL="342780" indent="-342780" algn="l" rtl="0" eaLnBrk="0" fontAlgn="base" hangingPunct="0">
        <a:spcBef>
          <a:spcPct val="20000"/>
        </a:spcBef>
        <a:spcAft>
          <a:spcPct val="0"/>
        </a:spcAft>
        <a:buClr>
          <a:schemeClr val="tx1"/>
        </a:buClr>
        <a:buFont typeface="Wingdings 2" pitchFamily="18" charset="2"/>
        <a:buChar char="¡"/>
        <a:defRPr sz="3200">
          <a:solidFill>
            <a:schemeClr val="tx1"/>
          </a:solidFill>
          <a:latin typeface="+mn-lt"/>
          <a:ea typeface="+mn-ea"/>
          <a:cs typeface="+mn-cs"/>
        </a:defRPr>
      </a:lvl1pPr>
      <a:lvl2pPr marL="742689" indent="-285650" algn="l" rtl="0" eaLnBrk="0" fontAlgn="base" hangingPunct="0">
        <a:spcBef>
          <a:spcPct val="20000"/>
        </a:spcBef>
        <a:spcAft>
          <a:spcPct val="0"/>
        </a:spcAft>
        <a:buClr>
          <a:schemeClr val="tx1"/>
        </a:buClr>
        <a:buChar char="•"/>
        <a:defRPr sz="2800">
          <a:solidFill>
            <a:schemeClr val="tx1"/>
          </a:solidFill>
          <a:latin typeface="+mn-lt"/>
        </a:defRPr>
      </a:lvl2pPr>
      <a:lvl3pPr marL="1142599" indent="-228519" algn="l" rtl="0" eaLnBrk="0" fontAlgn="base" hangingPunct="0">
        <a:spcBef>
          <a:spcPct val="20000"/>
        </a:spcBef>
        <a:spcAft>
          <a:spcPct val="0"/>
        </a:spcAft>
        <a:buClr>
          <a:schemeClr val="tx1"/>
        </a:buClr>
        <a:buChar char="o"/>
        <a:defRPr sz="2400">
          <a:solidFill>
            <a:schemeClr val="tx1"/>
          </a:solidFill>
          <a:latin typeface="+mn-lt"/>
        </a:defRPr>
      </a:lvl3pPr>
      <a:lvl4pPr marL="1599638" indent="-228519" algn="l" rtl="0" eaLnBrk="0" fontAlgn="base" hangingPunct="0">
        <a:spcBef>
          <a:spcPct val="20000"/>
        </a:spcBef>
        <a:spcAft>
          <a:spcPct val="0"/>
        </a:spcAft>
        <a:buClr>
          <a:schemeClr val="tx1"/>
        </a:buClr>
        <a:defRPr sz="2000">
          <a:solidFill>
            <a:schemeClr val="tx1"/>
          </a:solidFill>
          <a:latin typeface="+mn-lt"/>
        </a:defRPr>
      </a:lvl4pPr>
      <a:lvl5pPr marL="2056678" indent="-228519" algn="l" rtl="0" eaLnBrk="0" fontAlgn="base" hangingPunct="0">
        <a:spcBef>
          <a:spcPct val="20000"/>
        </a:spcBef>
        <a:spcAft>
          <a:spcPct val="0"/>
        </a:spcAft>
        <a:buClr>
          <a:schemeClr val="tx1"/>
        </a:buClr>
        <a:defRPr sz="2000">
          <a:solidFill>
            <a:schemeClr val="tx1"/>
          </a:solidFill>
          <a:latin typeface="+mn-lt"/>
        </a:defRPr>
      </a:lvl5pPr>
      <a:lvl6pPr marL="2513718" indent="-228519" algn="l" rtl="0" fontAlgn="base">
        <a:spcBef>
          <a:spcPct val="20000"/>
        </a:spcBef>
        <a:spcAft>
          <a:spcPct val="0"/>
        </a:spcAft>
        <a:buClr>
          <a:schemeClr val="tx1"/>
        </a:buClr>
        <a:defRPr sz="2000">
          <a:solidFill>
            <a:schemeClr val="tx1"/>
          </a:solidFill>
          <a:latin typeface="+mn-lt"/>
        </a:defRPr>
      </a:lvl6pPr>
      <a:lvl7pPr marL="2970758" indent="-228519" algn="l" rtl="0" fontAlgn="base">
        <a:spcBef>
          <a:spcPct val="20000"/>
        </a:spcBef>
        <a:spcAft>
          <a:spcPct val="0"/>
        </a:spcAft>
        <a:buClr>
          <a:schemeClr val="tx1"/>
        </a:buClr>
        <a:defRPr sz="2000">
          <a:solidFill>
            <a:schemeClr val="tx1"/>
          </a:solidFill>
          <a:latin typeface="+mn-lt"/>
        </a:defRPr>
      </a:lvl7pPr>
      <a:lvl8pPr marL="3427797" indent="-228519" algn="l" rtl="0" fontAlgn="base">
        <a:spcBef>
          <a:spcPct val="20000"/>
        </a:spcBef>
        <a:spcAft>
          <a:spcPct val="0"/>
        </a:spcAft>
        <a:buClr>
          <a:schemeClr val="tx1"/>
        </a:buClr>
        <a:defRPr sz="2000">
          <a:solidFill>
            <a:schemeClr val="tx1"/>
          </a:solidFill>
          <a:latin typeface="+mn-lt"/>
        </a:defRPr>
      </a:lvl8pPr>
      <a:lvl9pPr marL="3884837" indent="-228519" algn="l" rtl="0" fontAlgn="base">
        <a:spcBef>
          <a:spcPct val="20000"/>
        </a:spcBef>
        <a:spcAft>
          <a:spcPct val="0"/>
        </a:spcAft>
        <a:buClr>
          <a:schemeClr val="tx1"/>
        </a:buClr>
        <a:defRPr sz="2000">
          <a:solidFill>
            <a:schemeClr val="tx1"/>
          </a:solidFill>
          <a:latin typeface="+mn-lt"/>
        </a:defRPr>
      </a:lvl9pPr>
    </p:bodyStyle>
    <p:otherStyle>
      <a:defPPr>
        <a:defRPr lang="en-US"/>
      </a:defPPr>
      <a:lvl1pPr marL="0" algn="l" defTabSz="914079" rtl="0" eaLnBrk="1" latinLnBrk="0" hangingPunct="1">
        <a:defRPr sz="1800" kern="1200">
          <a:solidFill>
            <a:schemeClr val="tx1"/>
          </a:solidFill>
          <a:latin typeface="+mn-lt"/>
          <a:ea typeface="+mn-ea"/>
          <a:cs typeface="+mn-cs"/>
        </a:defRPr>
      </a:lvl1pPr>
      <a:lvl2pPr marL="457039" algn="l" defTabSz="914079" rtl="0" eaLnBrk="1" latinLnBrk="0" hangingPunct="1">
        <a:defRPr sz="1800" kern="1200">
          <a:solidFill>
            <a:schemeClr val="tx1"/>
          </a:solidFill>
          <a:latin typeface="+mn-lt"/>
          <a:ea typeface="+mn-ea"/>
          <a:cs typeface="+mn-cs"/>
        </a:defRPr>
      </a:lvl2pPr>
      <a:lvl3pPr marL="914079" algn="l" defTabSz="914079" rtl="0" eaLnBrk="1" latinLnBrk="0" hangingPunct="1">
        <a:defRPr sz="1800" kern="1200">
          <a:solidFill>
            <a:schemeClr val="tx1"/>
          </a:solidFill>
          <a:latin typeface="+mn-lt"/>
          <a:ea typeface="+mn-ea"/>
          <a:cs typeface="+mn-cs"/>
        </a:defRPr>
      </a:lvl3pPr>
      <a:lvl4pPr marL="1371119" algn="l" defTabSz="914079" rtl="0" eaLnBrk="1" latinLnBrk="0" hangingPunct="1">
        <a:defRPr sz="1800" kern="1200">
          <a:solidFill>
            <a:schemeClr val="tx1"/>
          </a:solidFill>
          <a:latin typeface="+mn-lt"/>
          <a:ea typeface="+mn-ea"/>
          <a:cs typeface="+mn-cs"/>
        </a:defRPr>
      </a:lvl4pPr>
      <a:lvl5pPr marL="1828159" algn="l" defTabSz="914079" rtl="0" eaLnBrk="1" latinLnBrk="0" hangingPunct="1">
        <a:defRPr sz="1800" kern="1200">
          <a:solidFill>
            <a:schemeClr val="tx1"/>
          </a:solidFill>
          <a:latin typeface="+mn-lt"/>
          <a:ea typeface="+mn-ea"/>
          <a:cs typeface="+mn-cs"/>
        </a:defRPr>
      </a:lvl5pPr>
      <a:lvl6pPr marL="2285199" algn="l" defTabSz="914079" rtl="0" eaLnBrk="1" latinLnBrk="0" hangingPunct="1">
        <a:defRPr sz="1800" kern="1200">
          <a:solidFill>
            <a:schemeClr val="tx1"/>
          </a:solidFill>
          <a:latin typeface="+mn-lt"/>
          <a:ea typeface="+mn-ea"/>
          <a:cs typeface="+mn-cs"/>
        </a:defRPr>
      </a:lvl6pPr>
      <a:lvl7pPr marL="2742237" algn="l" defTabSz="914079" rtl="0" eaLnBrk="1" latinLnBrk="0" hangingPunct="1">
        <a:defRPr sz="1800" kern="1200">
          <a:solidFill>
            <a:schemeClr val="tx1"/>
          </a:solidFill>
          <a:latin typeface="+mn-lt"/>
          <a:ea typeface="+mn-ea"/>
          <a:cs typeface="+mn-cs"/>
        </a:defRPr>
      </a:lvl7pPr>
      <a:lvl8pPr marL="3199278" algn="l" defTabSz="914079" rtl="0" eaLnBrk="1" latinLnBrk="0" hangingPunct="1">
        <a:defRPr sz="1800" kern="1200">
          <a:solidFill>
            <a:schemeClr val="tx1"/>
          </a:solidFill>
          <a:latin typeface="+mn-lt"/>
          <a:ea typeface="+mn-ea"/>
          <a:cs typeface="+mn-cs"/>
        </a:defRPr>
      </a:lvl8pPr>
      <a:lvl9pPr marL="3656316" algn="l" defTabSz="91407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4" rIns="91407" bIns="45704"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07" tIns="45704" rIns="91407" bIns="45704"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07" tIns="45704" rIns="91407" bIns="457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4" rIns="91407" bIns="45704" rtlCol="0" anchor="ctr"/>
          <a:lstStyle/>
          <a:p>
            <a:pPr algn="ctr"/>
            <a:endParaRPr lang="en-US" sz="1800">
              <a:solidFill>
                <a:prstClr val="white"/>
              </a:solidFill>
            </a:endParaRPr>
          </a:p>
        </p:txBody>
      </p:sp>
      <p:sp>
        <p:nvSpPr>
          <p:cNvPr id="4" name="Date Placeholder 3"/>
          <p:cNvSpPr>
            <a:spLocks noGrp="1"/>
          </p:cNvSpPr>
          <p:nvPr>
            <p:ph type="dt" sz="half" idx="2"/>
          </p:nvPr>
        </p:nvSpPr>
        <p:spPr>
          <a:xfrm>
            <a:off x="609600" y="18291"/>
            <a:ext cx="3860800" cy="329184"/>
          </a:xfrm>
          <a:prstGeom prst="rect">
            <a:avLst/>
          </a:prstGeom>
        </p:spPr>
        <p:txBody>
          <a:bodyPr vert="horz" lIns="91407" tIns="45704" rIns="91407" bIns="45704" rtlCol="0" anchor="ctr"/>
          <a:lstStyle>
            <a:lvl1pPr algn="l">
              <a:defRPr sz="1200">
                <a:solidFill>
                  <a:srgbClr val="FFFFFF"/>
                </a:solidFill>
              </a:defRPr>
            </a:lvl1pPr>
          </a:lstStyle>
          <a:p>
            <a:fld id="{D0390EF8-2047-4C4E-8EF0-09B4B959B1AE}" type="datetimeFigureOut">
              <a:rPr lang="en-US" smtClean="0"/>
              <a:pPr/>
              <a:t>10/4/2023</a:t>
            </a:fld>
            <a:endParaRPr lang="en-US"/>
          </a:p>
        </p:txBody>
      </p:sp>
      <p:sp>
        <p:nvSpPr>
          <p:cNvPr id="5" name="Footer Placeholder 4"/>
          <p:cNvSpPr>
            <a:spLocks noGrp="1"/>
          </p:cNvSpPr>
          <p:nvPr>
            <p:ph type="ftr" sz="quarter" idx="3"/>
          </p:nvPr>
        </p:nvSpPr>
        <p:spPr>
          <a:xfrm>
            <a:off x="4572000" y="18291"/>
            <a:ext cx="5486400" cy="329184"/>
          </a:xfrm>
          <a:prstGeom prst="rect">
            <a:avLst/>
          </a:prstGeom>
        </p:spPr>
        <p:txBody>
          <a:bodyPr vert="horz" lIns="91407" tIns="45704" rIns="91407" bIns="45704"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10160000" y="18291"/>
            <a:ext cx="1422400" cy="329184"/>
          </a:xfrm>
          <a:prstGeom prst="rect">
            <a:avLst/>
          </a:prstGeom>
        </p:spPr>
        <p:txBody>
          <a:bodyPr vert="horz" lIns="91407" tIns="45704" rIns="91407" bIns="45704" rtlCol="0" anchor="ctr"/>
          <a:lstStyle>
            <a:lvl1pPr algn="l">
              <a:defRPr sz="1400" b="1">
                <a:solidFill>
                  <a:srgbClr val="FFFFFF"/>
                </a:solidFill>
              </a:defRPr>
            </a:lvl1pPr>
          </a:lstStyle>
          <a:p>
            <a:fld id="{5F124DDF-D147-4704-9BD6-726778B8EBCC}" type="slidenum">
              <a:rPr lang="en-US" smtClean="0"/>
              <a:pPr/>
              <a:t>‹#›</a:t>
            </a:fld>
            <a:endParaRPr lang="en-US"/>
          </a:p>
        </p:txBody>
      </p:sp>
    </p:spTree>
    <p:extLst>
      <p:ext uri="{BB962C8B-B14F-4D97-AF65-F5344CB8AC3E}">
        <p14:creationId xmlns:p14="http://schemas.microsoft.com/office/powerpoint/2010/main" val="128217936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079" rtl="0" eaLnBrk="1" latinLnBrk="0" hangingPunct="1">
        <a:spcBef>
          <a:spcPct val="0"/>
        </a:spcBef>
        <a:buNone/>
        <a:defRPr sz="4000" kern="1200" spc="-100" baseline="0">
          <a:solidFill>
            <a:schemeClr val="tx2"/>
          </a:solidFill>
          <a:latin typeface="+mj-lt"/>
          <a:ea typeface="+mj-ea"/>
          <a:cs typeface="+mj-cs"/>
        </a:defRPr>
      </a:lvl1pPr>
    </p:titleStyle>
    <p:bodyStyle>
      <a:lvl1pPr marL="182816" indent="-182816" algn="l" defTabSz="914079"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039" indent="-182816" algn="l" defTabSz="914079"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264" indent="-182816" algn="l" defTabSz="914079"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486" indent="-182816" algn="l" defTabSz="914079"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303" indent="-137112" algn="l" defTabSz="914079"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119"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3935"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6751"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19566"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079" rtl="0" eaLnBrk="1" latinLnBrk="0" hangingPunct="1">
        <a:defRPr sz="1800" kern="1200">
          <a:solidFill>
            <a:schemeClr val="tx1"/>
          </a:solidFill>
          <a:latin typeface="+mn-lt"/>
          <a:ea typeface="+mn-ea"/>
          <a:cs typeface="+mn-cs"/>
        </a:defRPr>
      </a:lvl1pPr>
      <a:lvl2pPr marL="457039" algn="l" defTabSz="914079" rtl="0" eaLnBrk="1" latinLnBrk="0" hangingPunct="1">
        <a:defRPr sz="1800" kern="1200">
          <a:solidFill>
            <a:schemeClr val="tx1"/>
          </a:solidFill>
          <a:latin typeface="+mn-lt"/>
          <a:ea typeface="+mn-ea"/>
          <a:cs typeface="+mn-cs"/>
        </a:defRPr>
      </a:lvl2pPr>
      <a:lvl3pPr marL="914079" algn="l" defTabSz="914079" rtl="0" eaLnBrk="1" latinLnBrk="0" hangingPunct="1">
        <a:defRPr sz="1800" kern="1200">
          <a:solidFill>
            <a:schemeClr val="tx1"/>
          </a:solidFill>
          <a:latin typeface="+mn-lt"/>
          <a:ea typeface="+mn-ea"/>
          <a:cs typeface="+mn-cs"/>
        </a:defRPr>
      </a:lvl3pPr>
      <a:lvl4pPr marL="1371119" algn="l" defTabSz="914079" rtl="0" eaLnBrk="1" latinLnBrk="0" hangingPunct="1">
        <a:defRPr sz="1800" kern="1200">
          <a:solidFill>
            <a:schemeClr val="tx1"/>
          </a:solidFill>
          <a:latin typeface="+mn-lt"/>
          <a:ea typeface="+mn-ea"/>
          <a:cs typeface="+mn-cs"/>
        </a:defRPr>
      </a:lvl4pPr>
      <a:lvl5pPr marL="1828159" algn="l" defTabSz="914079" rtl="0" eaLnBrk="1" latinLnBrk="0" hangingPunct="1">
        <a:defRPr sz="1800" kern="1200">
          <a:solidFill>
            <a:schemeClr val="tx1"/>
          </a:solidFill>
          <a:latin typeface="+mn-lt"/>
          <a:ea typeface="+mn-ea"/>
          <a:cs typeface="+mn-cs"/>
        </a:defRPr>
      </a:lvl5pPr>
      <a:lvl6pPr marL="2285199" algn="l" defTabSz="914079" rtl="0" eaLnBrk="1" latinLnBrk="0" hangingPunct="1">
        <a:defRPr sz="1800" kern="1200">
          <a:solidFill>
            <a:schemeClr val="tx1"/>
          </a:solidFill>
          <a:latin typeface="+mn-lt"/>
          <a:ea typeface="+mn-ea"/>
          <a:cs typeface="+mn-cs"/>
        </a:defRPr>
      </a:lvl6pPr>
      <a:lvl7pPr marL="2742237" algn="l" defTabSz="914079" rtl="0" eaLnBrk="1" latinLnBrk="0" hangingPunct="1">
        <a:defRPr sz="1800" kern="1200">
          <a:solidFill>
            <a:schemeClr val="tx1"/>
          </a:solidFill>
          <a:latin typeface="+mn-lt"/>
          <a:ea typeface="+mn-ea"/>
          <a:cs typeface="+mn-cs"/>
        </a:defRPr>
      </a:lvl7pPr>
      <a:lvl8pPr marL="3199278" algn="l" defTabSz="914079" rtl="0" eaLnBrk="1" latinLnBrk="0" hangingPunct="1">
        <a:defRPr sz="1800" kern="1200">
          <a:solidFill>
            <a:schemeClr val="tx1"/>
          </a:solidFill>
          <a:latin typeface="+mn-lt"/>
          <a:ea typeface="+mn-ea"/>
          <a:cs typeface="+mn-cs"/>
        </a:defRPr>
      </a:lvl8pPr>
      <a:lvl9pPr marL="3656316" algn="l" defTabSz="91407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hyperlink" Target="https://www.nhtsa.gov/road-safety/older-driver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hartford.com/resources/mature-market-excellence/publications-on-aging"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hyperlink" Target="https://www.alz.org/help-support/caregiving/safety/dementia-driving" TargetMode="External"/><Relationship Id="rId4" Type="http://schemas.openxmlformats.org/officeDocument/2006/relationships/hyperlink" Target="https://www.nia.nih.gov/health/driving-safety-and-alzheimers-disea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merckmanuals.com/home/older-people%E2%80%99s-health-issues/the-older-driver/the-older-driver?redirect=vanity"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15.jpeg"/><Relationship Id="rId4" Type="http://schemas.openxmlformats.org/officeDocument/2006/relationships/hyperlink" Target="https://www.roadsafeseniors.org/guide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8" Type="http://schemas.openxmlformats.org/officeDocument/2006/relationships/hyperlink" Target="https://www.aded.net/page/725" TargetMode="External"/><Relationship Id="rId3" Type="http://schemas.openxmlformats.org/officeDocument/2006/relationships/hyperlink" Target="https://www.nhtsa.gov/older-drivers/driving-safely-while-aging-gracefully" TargetMode="External"/><Relationship Id="rId7" Type="http://schemas.openxmlformats.org/officeDocument/2006/relationships/hyperlink" Target="https://www.roadsafeseniors.org/guides/screening-and-assessment-tools-0" TargetMode="Externa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hyperlink" Target="https://ftds.phhp.ufl.edu/us/?intcmp=AE-ATO-ADS-ASSESS-ROW2-SPOT1" TargetMode="External"/><Relationship Id="rId5" Type="http://schemas.openxmlformats.org/officeDocument/2006/relationships/hyperlink" Target="https://exchange.aaa.com/safety/senior-driver-safety-mobility/evaluate-your-driving-ability/" TargetMode="External"/><Relationship Id="rId4" Type="http://schemas.openxmlformats.org/officeDocument/2006/relationships/hyperlink" Target="https://www.healthinaging.org/driving-safet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exchange.aaa.com/safety/senior-driver-safety-mobility/aaa-roadwise-driver" TargetMode="External"/><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hyperlink" Target="https://www.state.nj.us/mvc/license/driverprograms.htm" TargetMode="External"/><Relationship Id="rId5" Type="http://schemas.openxmlformats.org/officeDocument/2006/relationships/hyperlink" Target="https://www.aarp.org/auto/driver-safety/locations.html?intcmp=ATT-DSP-Locator" TargetMode="External"/><Relationship Id="rId4" Type="http://schemas.openxmlformats.org/officeDocument/2006/relationships/hyperlink" Target="https://www.aarp.org/auto/driver-safety/?cmp=RDRCT-8125bdcd-20200402"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car-fit.org/carfit/RegisterCarFit/NJ"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hyperlink" Target="https://www.aota.org/practice/practice-settings/driving-community-mobility/carfit" TargetMode="External"/><Relationship Id="rId4" Type="http://schemas.openxmlformats.org/officeDocument/2006/relationships/hyperlink" Target="https://car-fit.org/find-an-even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xchange.aaa.com/wp-content/uploads/2021/03/Advanced-Driver-Assistance-Technology-for-Older-Driver-Safety.pdf" TargetMode="External"/><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s://learn.aarp.org/driver-safety-quick-learnings?intcmp=LNK-ADS-SDTEK-QUICKLEARN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ate.nj.us/mvc/drivertopics/driverrehab.htm" TargetMode="External"/><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21.jpeg"/><Relationship Id="rId5" Type="http://schemas.openxmlformats.org/officeDocument/2006/relationships/hyperlink" Target="https://myaota.aota.org/driver_search/?_ga=2.116695174.1806723451.1673365036-1419676425.1673365036" TargetMode="External"/><Relationship Id="rId4" Type="http://schemas.openxmlformats.org/officeDocument/2006/relationships/hyperlink" Target="https://www.aded.net/page/72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hyperlink" Target="https://www.nhtsa.gov/road-safety/adapted-vehicle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hyperlink" Target="https://www.aarp.org/auto/driver-safety/we-need-to-talk/" TargetMode="External"/><Relationship Id="rId2" Type="http://schemas.openxmlformats.org/officeDocument/2006/relationships/notesSlide" Target="../notesSlides/notesSlide27.xml"/><Relationship Id="rId1" Type="http://schemas.openxmlformats.org/officeDocument/2006/relationships/slideLayout" Target="../slideLayouts/slideLayout20.xml"/><Relationship Id="rId5" Type="http://schemas.openxmlformats.org/officeDocument/2006/relationships/image" Target="../media/image25.png"/><Relationship Id="rId4" Type="http://schemas.openxmlformats.org/officeDocument/2006/relationships/hyperlink" Target="https://www.safemobilityfl.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afemobilityfl.com/pdfs/CarCostWorksheet.pdf" TargetMode="External"/><Relationship Id="rId2" Type="http://schemas.openxmlformats.org/officeDocument/2006/relationships/notesSlide" Target="../notesSlides/notesSlide30.xml"/><Relationship Id="rId1" Type="http://schemas.openxmlformats.org/officeDocument/2006/relationships/slideLayout" Target="../slideLayouts/slideLayout20.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hyperlink" Target="https://www.nhtsa.gov/sites/nhtsa.gov/files/2911olderdriversafety.pdf" TargetMode="External"/><Relationship Id="rId7"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0.xml"/><Relationship Id="rId6" Type="http://schemas.openxmlformats.org/officeDocument/2006/relationships/hyperlink" Target="https://www.nia.nih.gov/health/older-drivers" TargetMode="External"/><Relationship Id="rId5" Type="http://schemas.openxmlformats.org/officeDocument/2006/relationships/hyperlink" Target="https://exchange.aaa.com/safety/senior-driver-safety-mobility/evaluate-your-driving-ability/" TargetMode="External"/><Relationship Id="rId4" Type="http://schemas.openxmlformats.org/officeDocument/2006/relationships/hyperlink" Target="https://www.aarp.org/auto/driver-safety/we-need-to-talk/"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hyperlink" Target="https://www.njtransit.com/accessibility" TargetMode="External"/><Relationship Id="rId2" Type="http://schemas.openxmlformats.org/officeDocument/2006/relationships/notesSlide" Target="../notesSlides/notesSlide39.xml"/><Relationship Id="rId1" Type="http://schemas.openxmlformats.org/officeDocument/2006/relationships/slideLayout" Target="../slideLayouts/slideLayout20.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hyperlink" Target="https://www.njtransit.com/accessibility/access-link-ada-paratransit" TargetMode="External"/><Relationship Id="rId2" Type="http://schemas.openxmlformats.org/officeDocument/2006/relationships/notesSlide" Target="../notesSlides/notesSlide40.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hyperlink" Target="mailto:adaservices@njtransit.co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mailto:njtip_info@njtip.rutgers.edu" TargetMode="External"/><Relationship Id="rId2" Type="http://schemas.openxmlformats.org/officeDocument/2006/relationships/notesSlide" Target="../notesSlides/notesSlide41.xml"/><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hyperlink" Target="https://maturedriversnj.org/?page_id=219&amp;fb-edit=1" TargetMode="External"/><Relationship Id="rId2" Type="http://schemas.openxmlformats.org/officeDocument/2006/relationships/notesSlide" Target="../notesSlides/notesSlide42.xml"/><Relationship Id="rId1" Type="http://schemas.openxmlformats.org/officeDocument/2006/relationships/slideLayout" Target="../slideLayouts/slideLayout20.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20.xml"/><Relationship Id="rId5" Type="http://schemas.openxmlformats.org/officeDocument/2006/relationships/image" Target="../media/image40.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8" Type="http://schemas.openxmlformats.org/officeDocument/2006/relationships/hyperlink" Target="https://hudsontma.org/transportation-for-seniors-and-people-with-disabilities/" TargetMode="External"/><Relationship Id="rId13" Type="http://schemas.openxmlformats.org/officeDocument/2006/relationships/image" Target="../media/image41.png"/><Relationship Id="rId3" Type="http://schemas.openxmlformats.org/officeDocument/2006/relationships/hyperlink" Target="https://www.driveless.com/senior-and-disabled-transportation/" TargetMode="External"/><Relationship Id="rId7" Type="http://schemas.openxmlformats.org/officeDocument/2006/relationships/hyperlink" Target="https://www.gohunterdon.org/public-transit/community-mobility" TargetMode="External"/><Relationship Id="rId12" Type="http://schemas.openxmlformats.org/officeDocument/2006/relationships/hyperlink" Target="https://avenuesinmotion.org/safety-community/older-adults/" TargetMode="External"/><Relationship Id="rId2" Type="http://schemas.openxmlformats.org/officeDocument/2006/relationships/notesSlide" Target="../notesSlides/notesSlide44.xml"/><Relationship Id="rId1" Type="http://schemas.openxmlformats.org/officeDocument/2006/relationships/slideLayout" Target="../slideLayouts/slideLayout20.xml"/><Relationship Id="rId6" Type="http://schemas.openxmlformats.org/officeDocument/2006/relationships/hyperlink" Target="https://ezride.org/transportation/senior-transportation/" TargetMode="External"/><Relationship Id="rId11" Type="http://schemas.openxmlformats.org/officeDocument/2006/relationships/hyperlink" Target="https://ridewise.org/municipal-transportation/" TargetMode="External"/><Relationship Id="rId5" Type="http://schemas.openxmlformats.org/officeDocument/2006/relationships/hyperlink" Target="https://rideprovide.org/other-programs/" TargetMode="External"/><Relationship Id="rId10" Type="http://schemas.openxmlformats.org/officeDocument/2006/relationships/hyperlink" Target="https://ridewise.org/transportation-guide/" TargetMode="External"/><Relationship Id="rId4" Type="http://schemas.openxmlformats.org/officeDocument/2006/relationships/hyperlink" Target="https://rideprovide.org/" TargetMode="External"/><Relationship Id="rId9" Type="http://schemas.openxmlformats.org/officeDocument/2006/relationships/hyperlink" Target="https://kmm.org/active-adult-transportation/"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nhtsa.gov/pedestrian-safety/stepping-out-older-adult-be-healthy-walk-safely" TargetMode="External"/><Relationship Id="rId7"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hyperlink" Target="https://www.healthinaging.org/sites/default/files/media/pdf/HIA-TipSheet%20WalkingJune19.pdf" TargetMode="External"/><Relationship Id="rId5" Type="http://schemas.openxmlformats.org/officeDocument/2006/relationships/hyperlink" Target="https://www.saferoutesnj.org/complete-streets-in-new-jersey/" TargetMode="External"/><Relationship Id="rId4" Type="http://schemas.openxmlformats.org/officeDocument/2006/relationships/hyperlink" Target="http://www.rsa.unc.edu/psw/"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mealsonwheelsamerica.org/signup/find-programs/" TargetMode="External"/><Relationship Id="rId2" Type="http://schemas.openxmlformats.org/officeDocument/2006/relationships/notesSlide" Target="../notesSlides/notesSlide46.xml"/><Relationship Id="rId1" Type="http://schemas.openxmlformats.org/officeDocument/2006/relationships/slideLayout" Target="../slideLayouts/slideLayout20.xml"/><Relationship Id="rId4" Type="http://schemas.openxmlformats.org/officeDocument/2006/relationships/image" Target="../media/image43.jpe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www.nj211.org/resource-search/topic/transportation" TargetMode="External"/><Relationship Id="rId7"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0.xml"/><Relationship Id="rId6" Type="http://schemas.openxmlformats.org/officeDocument/2006/relationships/hyperlink" Target="https://dailycaring.com/8-ridesharing-services-for-seniors/" TargetMode="External"/><Relationship Id="rId5" Type="http://schemas.openxmlformats.org/officeDocument/2006/relationships/hyperlink" Target="https://ridesinsight.org/rides-in-sight/" TargetMode="External"/><Relationship Id="rId10" Type="http://schemas.openxmlformats.org/officeDocument/2006/relationships/image" Target="../media/image48.png"/><Relationship Id="rId4" Type="http://schemas.openxmlformats.org/officeDocument/2006/relationships/hyperlink" Target="https://www.nadtc.org/" TargetMode="External"/><Relationship Id="rId9"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hyperlink" Target="https://maturedriversnj.org/" TargetMode="External"/><Relationship Id="rId2" Type="http://schemas.openxmlformats.org/officeDocument/2006/relationships/notesSlide" Target="../notesSlides/notesSlide49.xml"/><Relationship Id="rId1" Type="http://schemas.openxmlformats.org/officeDocument/2006/relationships/slideLayout" Target="../slideLayouts/slideLayout20.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16"/>
          <p:cNvSpPr>
            <a:spLocks noChangeArrowheads="1"/>
          </p:cNvSpPr>
          <p:nvPr/>
        </p:nvSpPr>
        <p:spPr bwMode="auto">
          <a:xfrm>
            <a:off x="1524000" y="6299200"/>
            <a:ext cx="9144000" cy="558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7" tIns="45704" rIns="91407" bIns="45704" anchor="ctr"/>
          <a:lstStyle/>
          <a:p>
            <a:pPr defTabSz="914079" fontAlgn="base">
              <a:spcBef>
                <a:spcPct val="0"/>
              </a:spcBef>
              <a:spcAft>
                <a:spcPct val="0"/>
              </a:spcAft>
            </a:pPr>
            <a:endParaRPr lang="en-US" dirty="0">
              <a:solidFill>
                <a:srgbClr val="000000"/>
              </a:solidFill>
              <a:latin typeface="Arial" charset="0"/>
            </a:endParaRPr>
          </a:p>
        </p:txBody>
      </p:sp>
      <p:sp>
        <p:nvSpPr>
          <p:cNvPr id="2" name="Title 1"/>
          <p:cNvSpPr>
            <a:spLocks noGrp="1"/>
          </p:cNvSpPr>
          <p:nvPr>
            <p:ph type="ctrTitle"/>
          </p:nvPr>
        </p:nvSpPr>
        <p:spPr>
          <a:xfrm>
            <a:off x="2103120" y="1752600"/>
            <a:ext cx="7820660" cy="3677075"/>
          </a:xfrm>
        </p:spPr>
        <p:txBody>
          <a:bodyPr/>
          <a:lstStyle/>
          <a:p>
            <a:pPr algn="ctr"/>
            <a:r>
              <a:rPr lang="en-US" sz="4000" dirty="0" smtClean="0">
                <a:solidFill>
                  <a:schemeClr val="tx1"/>
                </a:solidFill>
              </a:rPr>
              <a:t>New Jersey MATURE DRIVER Resource Center</a:t>
            </a:r>
            <a:r>
              <a:rPr lang="en-US" sz="4000" dirty="0">
                <a:solidFill>
                  <a:schemeClr val="tx1"/>
                </a:solidFill>
              </a:rPr>
              <a:t/>
            </a:r>
            <a:br>
              <a:rPr lang="en-US" sz="4000" dirty="0">
                <a:solidFill>
                  <a:schemeClr val="tx1"/>
                </a:solidFill>
              </a:rPr>
            </a:br>
            <a:r>
              <a:rPr lang="en-US" sz="3200" dirty="0">
                <a:solidFill>
                  <a:schemeClr val="tx1"/>
                </a:solidFill>
              </a:rPr>
              <a:t>Train the Trainer</a:t>
            </a:r>
          </a:p>
        </p:txBody>
      </p:sp>
      <p:grpSp>
        <p:nvGrpSpPr>
          <p:cNvPr id="5" name="Group 4"/>
          <p:cNvGrpSpPr/>
          <p:nvPr/>
        </p:nvGrpSpPr>
        <p:grpSpPr>
          <a:xfrm>
            <a:off x="8142623" y="5900421"/>
            <a:ext cx="3562314" cy="678179"/>
            <a:chOff x="1343442" y="5799880"/>
            <a:chExt cx="3562314" cy="678179"/>
          </a:xfrm>
        </p:grpSpPr>
        <p:pic>
          <p:nvPicPr>
            <p:cNvPr id="11" name="Picture 2" descr="T:\TPI\logos\NJ Division of Highway Traffic Safety.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8244" y="5799880"/>
              <a:ext cx="667512" cy="6675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3694" y="5810547"/>
              <a:ext cx="667512" cy="66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5" name="Picture 2" descr="T:\TPI\logos\bloustein_small.gif"/>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343442" y="5837688"/>
              <a:ext cx="1839686" cy="613229"/>
            </a:xfrm>
            <a:prstGeom prst="rect">
              <a:avLst/>
            </a:prstGeom>
            <a:noFill/>
          </p:spPr>
        </p:pic>
      </p:gr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7011" y="253160"/>
            <a:ext cx="3337977" cy="3337977"/>
          </a:xfrm>
          <a:prstGeom prst="rect">
            <a:avLst/>
          </a:prstGeom>
        </p:spPr>
      </p:pic>
    </p:spTree>
    <p:extLst>
      <p:ext uri="{BB962C8B-B14F-4D97-AF65-F5344CB8AC3E}">
        <p14:creationId xmlns:p14="http://schemas.microsoft.com/office/powerpoint/2010/main" val="182095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775158" cy="4876800"/>
          </a:xfrm>
        </p:spPr>
        <p:txBody>
          <a:bodyPr>
            <a:normAutofit fontScale="70000" lnSpcReduction="20000"/>
          </a:bodyPr>
          <a:lstStyle/>
          <a:p>
            <a:pPr marL="0" indent="0">
              <a:buNone/>
            </a:pPr>
            <a:r>
              <a:rPr lang="en-US" sz="3700" b="1" dirty="0" smtClean="0"/>
              <a:t>Medication</a:t>
            </a:r>
            <a:endParaRPr lang="en-US" sz="3700" b="1" dirty="0"/>
          </a:p>
          <a:p>
            <a:pPr lvl="1"/>
            <a:r>
              <a:rPr lang="en-US" sz="3400" dirty="0" smtClean="0"/>
              <a:t>OTC medications may make </a:t>
            </a:r>
            <a:r>
              <a:rPr lang="en-US" sz="3400" dirty="0"/>
              <a:t>you drowsy</a:t>
            </a:r>
          </a:p>
          <a:p>
            <a:pPr lvl="1"/>
            <a:r>
              <a:rPr lang="en-US" sz="3400" dirty="0"/>
              <a:t>Certain prescription medications can also impair driving, including:</a:t>
            </a:r>
          </a:p>
          <a:p>
            <a:pPr marL="1204913" lvl="2" indent="-346075">
              <a:buFont typeface="Courier New" panose="02070309020205020404" pitchFamily="49" charset="0"/>
              <a:buChar char="o"/>
            </a:pPr>
            <a:r>
              <a:rPr lang="en-US" sz="3400" dirty="0"/>
              <a:t>Antihistamines</a:t>
            </a:r>
          </a:p>
          <a:p>
            <a:pPr marL="1204913" lvl="2" indent="-346075">
              <a:buFont typeface="Courier New" panose="02070309020205020404" pitchFamily="49" charset="0"/>
              <a:buChar char="o"/>
            </a:pPr>
            <a:r>
              <a:rPr lang="en-US" sz="3400" dirty="0" smtClean="0"/>
              <a:t>Antianxiety/Antidepressant medication</a:t>
            </a:r>
          </a:p>
          <a:p>
            <a:pPr marL="1204913" lvl="2" indent="-346075">
              <a:buFont typeface="Courier New" panose="02070309020205020404" pitchFamily="49" charset="0"/>
              <a:buChar char="o"/>
            </a:pPr>
            <a:r>
              <a:rPr lang="en-US" sz="3400" dirty="0" smtClean="0"/>
              <a:t>Glaucoma medication</a:t>
            </a:r>
          </a:p>
          <a:p>
            <a:pPr marL="1204913" lvl="2" indent="-346075">
              <a:buFont typeface="Courier New" panose="02070309020205020404" pitchFamily="49" charset="0"/>
              <a:buChar char="o"/>
            </a:pPr>
            <a:r>
              <a:rPr lang="en-US" sz="3400" dirty="0" smtClean="0"/>
              <a:t>Parkinson’s medication</a:t>
            </a:r>
          </a:p>
          <a:p>
            <a:pPr marL="1204913" lvl="2" indent="-346075">
              <a:buFont typeface="Courier New" panose="02070309020205020404" pitchFamily="49" charset="0"/>
              <a:buChar char="o"/>
            </a:pPr>
            <a:r>
              <a:rPr lang="en-US" sz="3400" dirty="0" smtClean="0"/>
              <a:t>Muscle </a:t>
            </a:r>
            <a:r>
              <a:rPr lang="en-US" sz="3400" dirty="0"/>
              <a:t>relaxants</a:t>
            </a:r>
          </a:p>
          <a:p>
            <a:pPr marL="1204913" lvl="2" indent="-346075">
              <a:buFont typeface="Courier New" panose="02070309020205020404" pitchFamily="49" charset="0"/>
              <a:buChar char="o"/>
            </a:pPr>
            <a:r>
              <a:rPr lang="en-US" sz="3400" dirty="0"/>
              <a:t>Opioids</a:t>
            </a:r>
          </a:p>
          <a:p>
            <a:pPr marL="1204913" lvl="2" indent="-346075">
              <a:buFont typeface="Courier New" panose="02070309020205020404" pitchFamily="49" charset="0"/>
              <a:buChar char="o"/>
            </a:pPr>
            <a:r>
              <a:rPr lang="en-US" sz="3400" dirty="0"/>
              <a:t>Sleep </a:t>
            </a:r>
            <a:r>
              <a:rPr lang="en-US" sz="3400" dirty="0" smtClean="0"/>
              <a:t>aids</a:t>
            </a:r>
          </a:p>
          <a:p>
            <a:pPr marL="548448" lvl="2" indent="0">
              <a:buNone/>
            </a:pPr>
            <a:endParaRPr lang="en-US" sz="2600" dirty="0"/>
          </a:p>
          <a:p>
            <a:pPr lvl="2"/>
            <a:endParaRPr lang="en-US" dirty="0"/>
          </a:p>
        </p:txBody>
      </p:sp>
      <p:pic>
        <p:nvPicPr>
          <p:cNvPr id="5" name="Picture 4">
            <a:extLst>
              <a:ext uri="{FF2B5EF4-FFF2-40B4-BE49-F238E27FC236}">
                <a16:creationId xmlns:a16="http://schemas.microsoft.com/office/drawing/2014/main" id="{EBA1DEF5-1D7A-4A3C-A304-5C6B6FBBEE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3767" y="2011679"/>
            <a:ext cx="5505995" cy="3670663"/>
          </a:xfrm>
          <a:prstGeom prst="rect">
            <a:avLst/>
          </a:prstGeom>
        </p:spPr>
      </p:pic>
      <p:sp>
        <p:nvSpPr>
          <p:cNvPr id="3" name="TextBox 2"/>
          <p:cNvSpPr txBox="1"/>
          <p:nvPr/>
        </p:nvSpPr>
        <p:spPr>
          <a:xfrm>
            <a:off x="243840" y="6287571"/>
            <a:ext cx="9619488" cy="677108"/>
          </a:xfrm>
          <a:prstGeom prst="rect">
            <a:avLst/>
          </a:prstGeom>
          <a:noFill/>
        </p:spPr>
        <p:txBody>
          <a:bodyPr wrap="square" rtlCol="0">
            <a:spAutoFit/>
          </a:bodyPr>
          <a:lstStyle/>
          <a:p>
            <a:pPr lvl="1"/>
            <a:r>
              <a:rPr lang="en-US" sz="2000" dirty="0" smtClean="0"/>
              <a:t>Resources: </a:t>
            </a:r>
            <a:r>
              <a:rPr lang="en-US" sz="2000" dirty="0" smtClean="0">
                <a:hlinkClick r:id="rId4"/>
              </a:rPr>
              <a:t>https</a:t>
            </a:r>
            <a:r>
              <a:rPr lang="en-US" sz="2000" dirty="0">
                <a:hlinkClick r:id="rId4"/>
              </a:rPr>
              <a:t>://</a:t>
            </a:r>
            <a:r>
              <a:rPr lang="en-US" sz="2000" dirty="0" smtClean="0">
                <a:hlinkClick r:id="rId4"/>
              </a:rPr>
              <a:t>www.nhtsa.gov/road-safety/older-drivers</a:t>
            </a:r>
            <a:r>
              <a:rPr lang="en-US" sz="2000" dirty="0" smtClean="0"/>
              <a:t> </a:t>
            </a:r>
            <a:endParaRPr lang="en-US" sz="2000" dirty="0"/>
          </a:p>
          <a:p>
            <a:endParaRPr lang="en-US" dirty="0"/>
          </a:p>
        </p:txBody>
      </p:sp>
    </p:spTree>
    <p:extLst>
      <p:ext uri="{BB962C8B-B14F-4D97-AF65-F5344CB8AC3E}">
        <p14:creationId xmlns:p14="http://schemas.microsoft.com/office/powerpoint/2010/main" val="2159767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t>
            </a:r>
            <a:r>
              <a:rPr lang="en-US" dirty="0" smtClean="0"/>
              <a:t>Aging</a:t>
            </a:r>
            <a:endParaRPr lang="en-US" dirty="0"/>
          </a:p>
        </p:txBody>
      </p:sp>
      <p:sp>
        <p:nvSpPr>
          <p:cNvPr id="4" name="Content Placeholder 3"/>
          <p:cNvSpPr>
            <a:spLocks noGrp="1"/>
          </p:cNvSpPr>
          <p:nvPr>
            <p:ph idx="1"/>
          </p:nvPr>
        </p:nvSpPr>
        <p:spPr>
          <a:xfrm>
            <a:off x="6258560" y="1600200"/>
            <a:ext cx="5323840" cy="4876800"/>
          </a:xfrm>
        </p:spPr>
        <p:txBody>
          <a:bodyPr/>
          <a:lstStyle/>
          <a:p>
            <a:pPr marL="0" indent="0">
              <a:buNone/>
            </a:pPr>
            <a:r>
              <a:rPr lang="en-US" sz="2600" b="1" dirty="0" smtClean="0"/>
              <a:t>Making Adjustments</a:t>
            </a:r>
            <a:endParaRPr lang="en-US" sz="2600" b="1" dirty="0"/>
          </a:p>
          <a:p>
            <a:pPr lvl="1"/>
            <a:r>
              <a:rPr lang="en-US" sz="2600" dirty="0"/>
              <a:t>Draw on </a:t>
            </a:r>
            <a:r>
              <a:rPr lang="en-US" sz="2600" dirty="0" smtClean="0"/>
              <a:t>driving experience</a:t>
            </a:r>
          </a:p>
          <a:p>
            <a:pPr lvl="1"/>
            <a:r>
              <a:rPr lang="en-US" sz="2600" dirty="0" smtClean="0"/>
              <a:t>No left turns</a:t>
            </a:r>
          </a:p>
          <a:p>
            <a:pPr lvl="1"/>
            <a:r>
              <a:rPr lang="en-US" sz="2600" dirty="0" smtClean="0"/>
              <a:t>Drive </a:t>
            </a:r>
            <a:r>
              <a:rPr lang="en-US" sz="2600" dirty="0"/>
              <a:t>shorter </a:t>
            </a:r>
            <a:r>
              <a:rPr lang="en-US" sz="2600" dirty="0" smtClean="0"/>
              <a:t>distances</a:t>
            </a:r>
          </a:p>
          <a:p>
            <a:pPr lvl="1"/>
            <a:r>
              <a:rPr lang="en-US" sz="2600" dirty="0" smtClean="0"/>
              <a:t>Take </a:t>
            </a:r>
            <a:r>
              <a:rPr lang="en-US" sz="2600" dirty="0"/>
              <a:t>more breaks</a:t>
            </a:r>
          </a:p>
          <a:p>
            <a:pPr lvl="1"/>
            <a:r>
              <a:rPr lang="en-US" sz="2600" dirty="0"/>
              <a:t>Avoid </a:t>
            </a:r>
            <a:r>
              <a:rPr lang="en-US" sz="2600" dirty="0" smtClean="0"/>
              <a:t>rush </a:t>
            </a:r>
            <a:r>
              <a:rPr lang="en-US" sz="2600" dirty="0"/>
              <a:t>hour and bad </a:t>
            </a:r>
            <a:r>
              <a:rPr lang="en-US" sz="2600" dirty="0" smtClean="0"/>
              <a:t>weather, and nighttime driving</a:t>
            </a:r>
            <a:endParaRPr lang="en-US" sz="2600" dirty="0"/>
          </a:p>
          <a:p>
            <a:pPr lvl="1"/>
            <a:r>
              <a:rPr lang="en-US" sz="2600" dirty="0" smtClean="0"/>
              <a:t>Use </a:t>
            </a:r>
            <a:r>
              <a:rPr lang="en-US" sz="2600" dirty="0"/>
              <a:t>adaptive technology, but avoid distractions </a:t>
            </a:r>
          </a:p>
        </p:txBody>
      </p:sp>
      <p:pic>
        <p:nvPicPr>
          <p:cNvPr id="5" name="Picture 4" descr="A person driving a car&#10;&#10;Description automatically generated with low confidence">
            <a:extLst>
              <a:ext uri="{FF2B5EF4-FFF2-40B4-BE49-F238E27FC236}">
                <a16:creationId xmlns:a16="http://schemas.microsoft.com/office/drawing/2014/main" id="{FECA8C61-D1B0-4700-82ED-2C4928E974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300" y="2047240"/>
            <a:ext cx="5323840" cy="3549227"/>
          </a:xfrm>
          <a:prstGeom prst="rect">
            <a:avLst/>
          </a:prstGeom>
        </p:spPr>
      </p:pic>
    </p:spTree>
    <p:extLst>
      <p:ext uri="{BB962C8B-B14F-4D97-AF65-F5344CB8AC3E}">
        <p14:creationId xmlns:p14="http://schemas.microsoft.com/office/powerpoint/2010/main" val="2469207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763829"/>
            <a:ext cx="5659755" cy="4876800"/>
          </a:xfrm>
        </p:spPr>
        <p:txBody>
          <a:bodyPr/>
          <a:lstStyle/>
          <a:p>
            <a:pPr marL="0" indent="0">
              <a:buNone/>
            </a:pPr>
            <a:r>
              <a:rPr lang="en-US" sz="2600" b="1" dirty="0" smtClean="0"/>
              <a:t>Dementia and Alzheimer's</a:t>
            </a:r>
          </a:p>
          <a:p>
            <a:endParaRPr lang="en-US" dirty="0"/>
          </a:p>
          <a:p>
            <a:pPr lvl="1"/>
            <a:r>
              <a:rPr lang="en-US" sz="2600" dirty="0" smtClean="0">
                <a:hlinkClick r:id="rId3"/>
              </a:rPr>
              <a:t>Hartford At the Crossroads Guidebook</a:t>
            </a:r>
            <a:endParaRPr lang="en-US" sz="2600" dirty="0" smtClean="0"/>
          </a:p>
          <a:p>
            <a:pPr lvl="1"/>
            <a:endParaRPr lang="en-US" sz="2600" dirty="0"/>
          </a:p>
          <a:p>
            <a:pPr lvl="1"/>
            <a:r>
              <a:rPr lang="en-US" sz="2600" dirty="0" smtClean="0">
                <a:hlinkClick r:id="rId4"/>
              </a:rPr>
              <a:t>National Institute on Aging</a:t>
            </a:r>
            <a:endParaRPr lang="en-US" sz="2600" dirty="0" smtClean="0"/>
          </a:p>
          <a:p>
            <a:pPr lvl="1"/>
            <a:endParaRPr lang="en-US" sz="2600" dirty="0"/>
          </a:p>
          <a:p>
            <a:pPr lvl="1"/>
            <a:r>
              <a:rPr lang="en-US" sz="2600" dirty="0" smtClean="0">
                <a:hlinkClick r:id="rId5"/>
              </a:rPr>
              <a:t>Alzheimer’s Association</a:t>
            </a:r>
            <a:endParaRPr lang="en-US" sz="2600" dirty="0"/>
          </a:p>
          <a:p>
            <a:pPr marL="0" indent="0">
              <a:buNone/>
            </a:pPr>
            <a:endParaRPr lang="en-US" dirty="0"/>
          </a:p>
        </p:txBody>
      </p:sp>
      <p:pic>
        <p:nvPicPr>
          <p:cNvPr id="3" name="Picture 2"/>
          <p:cNvPicPr>
            <a:picLocks noChangeAspect="1"/>
          </p:cNvPicPr>
          <p:nvPr/>
        </p:nvPicPr>
        <p:blipFill>
          <a:blip r:embed="rId6"/>
          <a:stretch>
            <a:fillRect/>
          </a:stretch>
        </p:blipFill>
        <p:spPr>
          <a:xfrm>
            <a:off x="6524747" y="1763829"/>
            <a:ext cx="5255475" cy="4287740"/>
          </a:xfrm>
          <a:prstGeom prst="rect">
            <a:avLst/>
          </a:prstGeom>
        </p:spPr>
      </p:pic>
    </p:spTree>
    <p:extLst>
      <p:ext uri="{BB962C8B-B14F-4D97-AF65-F5344CB8AC3E}">
        <p14:creationId xmlns:p14="http://schemas.microsoft.com/office/powerpoint/2010/main" val="947958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741773" cy="4876800"/>
          </a:xfrm>
        </p:spPr>
        <p:txBody>
          <a:bodyPr/>
          <a:lstStyle/>
          <a:p>
            <a:pPr marL="0" indent="0">
              <a:buNone/>
            </a:pPr>
            <a:r>
              <a:rPr lang="en-US" sz="2600" b="1" dirty="0" smtClean="0"/>
              <a:t>General Resources</a:t>
            </a:r>
          </a:p>
          <a:p>
            <a:pPr marL="0" indent="0">
              <a:buNone/>
            </a:pPr>
            <a:endParaRPr lang="en-US" sz="1200" dirty="0"/>
          </a:p>
          <a:p>
            <a:r>
              <a:rPr lang="en-US" sz="2600" dirty="0"/>
              <a:t>Merck Manual</a:t>
            </a:r>
          </a:p>
          <a:p>
            <a:pPr marL="274223" lvl="1" indent="0">
              <a:buNone/>
            </a:pPr>
            <a:r>
              <a:rPr lang="en-US" dirty="0">
                <a:hlinkClick r:id="rId3"/>
              </a:rPr>
              <a:t>https://www.merckmanuals.com/home/older-people%E2%80%99s-health-issues/the-older-driver/the-older-driver?redirect=vanity</a:t>
            </a:r>
            <a:endParaRPr lang="en-US" dirty="0"/>
          </a:p>
          <a:p>
            <a:pPr marL="274223" lvl="1" indent="0">
              <a:buNone/>
            </a:pPr>
            <a:endParaRPr lang="en-US" dirty="0"/>
          </a:p>
          <a:p>
            <a:pPr marL="182816" lvl="1"/>
            <a:r>
              <a:rPr lang="en-US" sz="2600" dirty="0" err="1" smtClean="0"/>
              <a:t>ChORUS</a:t>
            </a:r>
            <a:r>
              <a:rPr lang="en-US" sz="2600" dirty="0" smtClean="0"/>
              <a:t> </a:t>
            </a:r>
            <a:r>
              <a:rPr lang="en-US" sz="2600" dirty="0"/>
              <a:t>– Clearinghouse for Older Road User Safety</a:t>
            </a:r>
          </a:p>
          <a:p>
            <a:pPr marL="274223" lvl="1" indent="0">
              <a:buNone/>
            </a:pPr>
            <a:r>
              <a:rPr lang="en-US" dirty="0">
                <a:hlinkClick r:id="rId4"/>
              </a:rPr>
              <a:t>https://www.roadsafeseniors.org/guides</a:t>
            </a:r>
            <a:endParaRPr lang="en-US" dirty="0"/>
          </a:p>
          <a:p>
            <a:pPr marL="274223" lvl="1" indent="0">
              <a:buNone/>
            </a:pPr>
            <a:endParaRPr lang="en-US" dirty="0"/>
          </a:p>
        </p:txBody>
      </p:sp>
      <p:pic>
        <p:nvPicPr>
          <p:cNvPr id="5" name="Picture 4">
            <a:extLst>
              <a:ext uri="{FF2B5EF4-FFF2-40B4-BE49-F238E27FC236}">
                <a16:creationId xmlns:a16="http://schemas.microsoft.com/office/drawing/2014/main" id="{7D0C3A98-C50C-4900-B77E-CBB6E1B110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9242" y="1799350"/>
            <a:ext cx="5143499" cy="3428999"/>
          </a:xfrm>
          <a:prstGeom prst="rect">
            <a:avLst/>
          </a:prstGeom>
        </p:spPr>
      </p:pic>
    </p:spTree>
    <p:extLst>
      <p:ext uri="{BB962C8B-B14F-4D97-AF65-F5344CB8AC3E}">
        <p14:creationId xmlns:p14="http://schemas.microsoft.com/office/powerpoint/2010/main" val="3712895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5965448"/>
            <a:ext cx="5796416" cy="892552"/>
          </a:xfrm>
          <a:prstGeom prst="rect">
            <a:avLst/>
          </a:prstGeom>
          <a:noFill/>
        </p:spPr>
        <p:txBody>
          <a:bodyPr wrap="square" rtlCol="0">
            <a:spAutoFit/>
          </a:bodyPr>
          <a:lstStyle/>
          <a:p>
            <a:pPr lvl="1"/>
            <a:r>
              <a:rPr lang="en-US" sz="3200" dirty="0" smtClean="0"/>
              <a:t>www.maturedriversnj.org</a:t>
            </a:r>
            <a:endParaRPr lang="en-US" sz="3200" dirty="0"/>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smtClean="0"/>
              <a:t>Questions?</a:t>
            </a:r>
            <a:endParaRPr lang="en-US" sz="8000" dirty="0"/>
          </a:p>
        </p:txBody>
      </p:sp>
    </p:spTree>
    <p:extLst>
      <p:ext uri="{BB962C8B-B14F-4D97-AF65-F5344CB8AC3E}">
        <p14:creationId xmlns:p14="http://schemas.microsoft.com/office/powerpoint/2010/main" val="1086330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61444"/>
            <a:ext cx="11013440" cy="1927225"/>
          </a:xfrm>
        </p:spPr>
        <p:txBody>
          <a:bodyPr/>
          <a:lstStyle/>
          <a:p>
            <a:r>
              <a:rPr lang="en-US" dirty="0" smtClean="0"/>
              <a:t>DRIVING SAFER LONGER</a:t>
            </a:r>
            <a:endParaRPr lang="en-US" dirty="0"/>
          </a:p>
        </p:txBody>
      </p:sp>
      <p:sp>
        <p:nvSpPr>
          <p:cNvPr id="3" name="Subtitle 2"/>
          <p:cNvSpPr>
            <a:spLocks noGrp="1"/>
          </p:cNvSpPr>
          <p:nvPr>
            <p:ph type="subTitle" idx="1"/>
          </p:nvPr>
        </p:nvSpPr>
        <p:spPr>
          <a:xfrm>
            <a:off x="2514600" y="3657600"/>
            <a:ext cx="6875060" cy="2590800"/>
          </a:xfrm>
        </p:spPr>
        <p:txBody>
          <a:bodyPr>
            <a:normAutofit/>
          </a:bodyPr>
          <a:lstStyle/>
          <a:p>
            <a:r>
              <a:rPr lang="en-US" dirty="0" smtClean="0">
                <a:solidFill>
                  <a:schemeClr val="tx2"/>
                </a:solidFill>
              </a:rPr>
              <a:t>Assessment</a:t>
            </a:r>
          </a:p>
          <a:p>
            <a:r>
              <a:rPr lang="en-US" dirty="0" smtClean="0">
                <a:solidFill>
                  <a:schemeClr val="tx2"/>
                </a:solidFill>
              </a:rPr>
              <a:t>Instruction</a:t>
            </a:r>
          </a:p>
          <a:p>
            <a:r>
              <a:rPr lang="en-US" dirty="0" err="1" smtClean="0">
                <a:solidFill>
                  <a:schemeClr val="tx2"/>
                </a:solidFill>
              </a:rPr>
              <a:t>CarFit</a:t>
            </a:r>
            <a:endParaRPr lang="en-US" dirty="0" smtClean="0">
              <a:solidFill>
                <a:schemeClr val="tx2"/>
              </a:solidFill>
            </a:endParaRPr>
          </a:p>
          <a:p>
            <a:r>
              <a:rPr lang="en-US" dirty="0" smtClean="0">
                <a:solidFill>
                  <a:schemeClr val="tx2"/>
                </a:solidFill>
              </a:rPr>
              <a:t>Vehicle Technology</a:t>
            </a:r>
          </a:p>
          <a:p>
            <a:r>
              <a:rPr lang="en-US" dirty="0" smtClean="0">
                <a:solidFill>
                  <a:schemeClr val="tx2"/>
                </a:solidFill>
              </a:rPr>
              <a:t>Vehicle Adaptation</a:t>
            </a:r>
          </a:p>
          <a:p>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2531771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Safer Longer - Assessment</a:t>
            </a:r>
            <a:endParaRPr lang="en-US" dirty="0"/>
          </a:p>
        </p:txBody>
      </p:sp>
      <p:sp>
        <p:nvSpPr>
          <p:cNvPr id="3" name="Content Placeholder 2"/>
          <p:cNvSpPr>
            <a:spLocks noGrp="1"/>
          </p:cNvSpPr>
          <p:nvPr>
            <p:ph idx="1"/>
          </p:nvPr>
        </p:nvSpPr>
        <p:spPr/>
        <p:txBody>
          <a:bodyPr>
            <a:normAutofit/>
          </a:bodyPr>
          <a:lstStyle/>
          <a:p>
            <a:pPr marL="0" indent="0">
              <a:buNone/>
            </a:pPr>
            <a:r>
              <a:rPr lang="en-US" b="1" dirty="0"/>
              <a:t>Medical Review and Fitness to Drive Assessments </a:t>
            </a:r>
          </a:p>
          <a:p>
            <a:pPr marL="0" indent="0">
              <a:buNone/>
            </a:pPr>
            <a:endParaRPr lang="en-US" b="1" dirty="0"/>
          </a:p>
          <a:p>
            <a:r>
              <a:rPr lang="en-US" dirty="0" smtClean="0">
                <a:hlinkClick r:id="rId3"/>
              </a:rPr>
              <a:t>NHTSA Driving </a:t>
            </a:r>
            <a:r>
              <a:rPr lang="en-US" dirty="0">
                <a:hlinkClick r:id="rId3"/>
              </a:rPr>
              <a:t>Safely while Aging Gracefully: Self-Assessment</a:t>
            </a:r>
            <a:endParaRPr lang="en-US" dirty="0"/>
          </a:p>
          <a:p>
            <a:r>
              <a:rPr lang="en-US" dirty="0" smtClean="0">
                <a:hlinkClick r:id="rId4"/>
              </a:rPr>
              <a:t>HealthinAging.org Driving Safety Questionnaire </a:t>
            </a:r>
            <a:endParaRPr lang="en-US" dirty="0" smtClean="0"/>
          </a:p>
          <a:p>
            <a:r>
              <a:rPr lang="en-US" dirty="0" smtClean="0">
                <a:hlinkClick r:id="rId5"/>
              </a:rPr>
              <a:t>AAA: Evaluate Your Driving Ability</a:t>
            </a:r>
            <a:endParaRPr lang="en-US" dirty="0"/>
          </a:p>
          <a:p>
            <a:r>
              <a:rPr lang="en-US" dirty="0" smtClean="0">
                <a:hlinkClick r:id="rId6"/>
              </a:rPr>
              <a:t>University of Florida: Fitness to Drive Screening Measure</a:t>
            </a:r>
            <a:endParaRPr lang="en-US" dirty="0"/>
          </a:p>
          <a:p>
            <a:r>
              <a:rPr lang="en-US" dirty="0">
                <a:hlinkClick r:id="rId7"/>
              </a:rPr>
              <a:t>CHORUS </a:t>
            </a:r>
            <a:r>
              <a:rPr lang="en-US" dirty="0" smtClean="0">
                <a:hlinkClick r:id="rId7"/>
              </a:rPr>
              <a:t>Assessment Tools</a:t>
            </a:r>
            <a:endParaRPr lang="en-US" dirty="0" smtClean="0"/>
          </a:p>
          <a:p>
            <a:r>
              <a:rPr lang="en-US" dirty="0" smtClean="0">
                <a:hlinkClick r:id="rId8"/>
              </a:rPr>
              <a:t>Certified </a:t>
            </a:r>
            <a:r>
              <a:rPr lang="en-US" dirty="0">
                <a:hlinkClick r:id="rId8"/>
              </a:rPr>
              <a:t>Driving Rehabilitation Specialists (CDRS) </a:t>
            </a:r>
            <a:endParaRPr lang="en-US" dirty="0"/>
          </a:p>
          <a:p>
            <a:r>
              <a:rPr lang="en-US" dirty="0"/>
              <a:t>Occupational Therapist with training in Driving Assessment</a:t>
            </a:r>
          </a:p>
          <a:p>
            <a:endParaRPr lang="en-US" dirty="0" smtClean="0"/>
          </a:p>
        </p:txBody>
      </p:sp>
    </p:spTree>
    <p:extLst>
      <p:ext uri="{BB962C8B-B14F-4D97-AF65-F5344CB8AC3E}">
        <p14:creationId xmlns:p14="http://schemas.microsoft.com/office/powerpoint/2010/main" val="451867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Safer Longer - Instruction</a:t>
            </a:r>
            <a:endParaRPr lang="en-US" dirty="0"/>
          </a:p>
        </p:txBody>
      </p:sp>
      <p:sp>
        <p:nvSpPr>
          <p:cNvPr id="3" name="Content Placeholder 2"/>
          <p:cNvSpPr>
            <a:spLocks noGrp="1"/>
          </p:cNvSpPr>
          <p:nvPr>
            <p:ph idx="1"/>
          </p:nvPr>
        </p:nvSpPr>
        <p:spPr>
          <a:xfrm>
            <a:off x="152400" y="1635034"/>
            <a:ext cx="8589817" cy="4419402"/>
          </a:xfrm>
        </p:spPr>
        <p:txBody>
          <a:bodyPr>
            <a:normAutofit fontScale="62500" lnSpcReduction="20000"/>
          </a:bodyPr>
          <a:lstStyle/>
          <a:p>
            <a:pPr marL="0" lvl="0" indent="0">
              <a:buNone/>
            </a:pPr>
            <a:r>
              <a:rPr lang="en-US" sz="3400" b="1" dirty="0"/>
              <a:t>Online Courses</a:t>
            </a:r>
          </a:p>
          <a:p>
            <a:pPr marL="0" lvl="0" indent="0">
              <a:buNone/>
            </a:pPr>
            <a:endParaRPr lang="en-US" sz="2600" dirty="0"/>
          </a:p>
          <a:p>
            <a:r>
              <a:rPr lang="en-US" sz="3800" dirty="0" smtClean="0">
                <a:hlinkClick r:id="rId3" action="ppaction://hlinkfile"/>
              </a:rPr>
              <a:t>AAA RoadWise</a:t>
            </a:r>
            <a:r>
              <a:rPr lang="en-US" sz="3800" baseline="30000" dirty="0" smtClean="0">
                <a:hlinkClick r:id="rId3" action="ppaction://hlinkfile"/>
              </a:rPr>
              <a:t>TM</a:t>
            </a:r>
            <a:r>
              <a:rPr lang="en-US" sz="3800" dirty="0" smtClean="0">
                <a:hlinkClick r:id="rId3" action="ppaction://hlinkfile"/>
              </a:rPr>
              <a:t> </a:t>
            </a:r>
            <a:r>
              <a:rPr lang="en-US" sz="3800" dirty="0">
                <a:hlinkClick r:id="rId3" action="ppaction://hlinkfile"/>
              </a:rPr>
              <a:t>Driver </a:t>
            </a:r>
            <a:r>
              <a:rPr lang="en-US" sz="3800" dirty="0" smtClean="0">
                <a:hlinkClick r:id="rId3" action="ppaction://hlinkfile"/>
              </a:rPr>
              <a:t>courses</a:t>
            </a:r>
            <a:endParaRPr lang="en-US" sz="3800" dirty="0" smtClean="0"/>
          </a:p>
          <a:p>
            <a:endParaRPr lang="en-US" sz="3800" dirty="0"/>
          </a:p>
          <a:p>
            <a:r>
              <a:rPr lang="en-US" sz="3800" dirty="0">
                <a:hlinkClick r:id="rId4"/>
              </a:rPr>
              <a:t>AARP Smart Driver online course</a:t>
            </a:r>
            <a:endParaRPr lang="en-US" sz="3800" dirty="0"/>
          </a:p>
          <a:p>
            <a:pPr marL="0" indent="0">
              <a:buNone/>
            </a:pPr>
            <a:endParaRPr lang="en-US" sz="2600" dirty="0"/>
          </a:p>
          <a:p>
            <a:pPr marL="0" indent="0">
              <a:buNone/>
            </a:pPr>
            <a:r>
              <a:rPr lang="en-US" sz="3700" b="1" dirty="0"/>
              <a:t>In-person</a:t>
            </a:r>
            <a:r>
              <a:rPr lang="en-US" sz="3700" b="1" dirty="0" smtClean="0"/>
              <a:t> </a:t>
            </a:r>
            <a:r>
              <a:rPr lang="en-US" sz="3700" b="1" dirty="0"/>
              <a:t>Courses</a:t>
            </a:r>
          </a:p>
          <a:p>
            <a:pPr marL="0" indent="0">
              <a:buNone/>
            </a:pPr>
            <a:endParaRPr lang="en-US" sz="2600" dirty="0" smtClean="0"/>
          </a:p>
          <a:p>
            <a:r>
              <a:rPr lang="en-US" sz="3800" dirty="0" smtClean="0"/>
              <a:t>AAA RoadWise</a:t>
            </a:r>
            <a:r>
              <a:rPr lang="en-US" sz="3800" baseline="30000" dirty="0" smtClean="0"/>
              <a:t>TM</a:t>
            </a:r>
            <a:r>
              <a:rPr lang="en-US" sz="3800" dirty="0" smtClean="0"/>
              <a:t> Driver courses</a:t>
            </a:r>
          </a:p>
          <a:p>
            <a:pPr marL="0" indent="0">
              <a:buNone/>
            </a:pPr>
            <a:endParaRPr lang="en-US" sz="1900" dirty="0"/>
          </a:p>
          <a:p>
            <a:r>
              <a:rPr lang="en-US" sz="3800" dirty="0" smtClean="0">
                <a:hlinkClick r:id="rId5"/>
              </a:rPr>
              <a:t>AARP Smart Driver in-person course</a:t>
            </a:r>
            <a:endParaRPr lang="en-US" sz="3800" dirty="0" smtClean="0"/>
          </a:p>
          <a:p>
            <a:pPr marL="0" indent="0">
              <a:buNone/>
            </a:pPr>
            <a:endParaRPr lang="en-US" sz="1900" dirty="0" smtClean="0"/>
          </a:p>
          <a:p>
            <a:r>
              <a:rPr lang="en-US" sz="3800" dirty="0" smtClean="0"/>
              <a:t>NJ Motor Vehicle Commission list- </a:t>
            </a:r>
            <a:r>
              <a:rPr lang="en-US" sz="3800" dirty="0" smtClean="0">
                <a:hlinkClick r:id="rId6"/>
              </a:rPr>
              <a:t>Mature Defensive Driver Courses</a:t>
            </a:r>
            <a:endParaRPr lang="en-US" sz="3800" dirty="0" smtClean="0"/>
          </a:p>
          <a:p>
            <a:endParaRPr lang="en-US" sz="5100" dirty="0" smtClean="0"/>
          </a:p>
          <a:p>
            <a:endParaRPr lang="en-US" sz="5100" dirty="0"/>
          </a:p>
          <a:p>
            <a:pPr marL="0" indent="0">
              <a:buNone/>
            </a:pPr>
            <a:endParaRPr lang="en-US" sz="2600" dirty="0"/>
          </a:p>
          <a:p>
            <a:pPr marL="0" indent="0">
              <a:buNone/>
            </a:pPr>
            <a:endParaRPr lang="en-US" sz="2600" dirty="0"/>
          </a:p>
          <a:p>
            <a:pPr marL="0" indent="0">
              <a:buNone/>
            </a:pPr>
            <a:endParaRPr lang="en-US" dirty="0"/>
          </a:p>
        </p:txBody>
      </p:sp>
      <p:pic>
        <p:nvPicPr>
          <p:cNvPr id="4" name="Picture 3"/>
          <p:cNvPicPr>
            <a:picLocks noChangeAspect="1"/>
          </p:cNvPicPr>
          <p:nvPr/>
        </p:nvPicPr>
        <p:blipFill>
          <a:blip r:embed="rId7"/>
          <a:stretch>
            <a:fillRect/>
          </a:stretch>
        </p:blipFill>
        <p:spPr>
          <a:xfrm>
            <a:off x="6710698" y="1524000"/>
            <a:ext cx="5121084" cy="3414056"/>
          </a:xfrm>
          <a:prstGeom prst="rect">
            <a:avLst/>
          </a:prstGeom>
        </p:spPr>
      </p:pic>
      <p:sp>
        <p:nvSpPr>
          <p:cNvPr id="5" name="TextBox 4"/>
          <p:cNvSpPr txBox="1"/>
          <p:nvPr/>
        </p:nvSpPr>
        <p:spPr>
          <a:xfrm>
            <a:off x="318653" y="6054436"/>
            <a:ext cx="10598727" cy="954107"/>
          </a:xfrm>
          <a:prstGeom prst="rect">
            <a:avLst/>
          </a:prstGeom>
          <a:noFill/>
        </p:spPr>
        <p:txBody>
          <a:bodyPr wrap="square" rtlCol="0">
            <a:spAutoFit/>
          </a:bodyPr>
          <a:lstStyle/>
          <a:p>
            <a:r>
              <a:rPr lang="en-US" sz="2800" b="1" dirty="0" smtClean="0"/>
              <a:t>*There </a:t>
            </a:r>
            <a:r>
              <a:rPr lang="en-US" sz="2800" b="1" dirty="0"/>
              <a:t>are costs associated with these trainings.</a:t>
            </a:r>
          </a:p>
          <a:p>
            <a:endParaRPr lang="en-US" sz="2800" dirty="0"/>
          </a:p>
        </p:txBody>
      </p:sp>
    </p:spTree>
    <p:extLst>
      <p:ext uri="{BB962C8B-B14F-4D97-AF65-F5344CB8AC3E}">
        <p14:creationId xmlns:p14="http://schemas.microsoft.com/office/powerpoint/2010/main" val="3432750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a:t>
            </a:r>
            <a:r>
              <a:rPr lang="en-US" dirty="0" smtClean="0"/>
              <a:t>- </a:t>
            </a:r>
            <a:r>
              <a:rPr lang="en-US" dirty="0" err="1" smtClean="0"/>
              <a:t>CarFit</a:t>
            </a:r>
            <a:endParaRPr lang="en-US" dirty="0"/>
          </a:p>
        </p:txBody>
      </p:sp>
      <p:sp>
        <p:nvSpPr>
          <p:cNvPr id="3" name="Content Placeholder 2"/>
          <p:cNvSpPr>
            <a:spLocks noGrp="1"/>
          </p:cNvSpPr>
          <p:nvPr>
            <p:ph idx="1"/>
          </p:nvPr>
        </p:nvSpPr>
        <p:spPr>
          <a:xfrm>
            <a:off x="221674" y="1722120"/>
            <a:ext cx="6959462" cy="5135880"/>
          </a:xfrm>
        </p:spPr>
        <p:txBody>
          <a:bodyPr>
            <a:normAutofit fontScale="77500" lnSpcReduction="20000"/>
          </a:bodyPr>
          <a:lstStyle/>
          <a:p>
            <a:pPr marL="0" indent="0">
              <a:buNone/>
            </a:pPr>
            <a:r>
              <a:rPr lang="en-US" sz="3600" b="1" dirty="0" err="1"/>
              <a:t>CarFit</a:t>
            </a:r>
            <a:r>
              <a:rPr lang="en-US" sz="3600" b="1" dirty="0"/>
              <a:t> Program (</a:t>
            </a:r>
            <a:r>
              <a:rPr lang="en-US" sz="3600" b="1" dirty="0" smtClean="0"/>
              <a:t>AAA, AARP, and AOTA) </a:t>
            </a:r>
            <a:endParaRPr lang="en-US" sz="3600" b="1" dirty="0"/>
          </a:p>
          <a:p>
            <a:pPr marL="0" indent="0">
              <a:buNone/>
            </a:pPr>
            <a:endParaRPr lang="en-US" sz="1700" dirty="0"/>
          </a:p>
          <a:p>
            <a:r>
              <a:rPr lang="en-US" sz="4000" dirty="0" smtClean="0"/>
              <a:t>Ensure vehicle </a:t>
            </a:r>
            <a:r>
              <a:rPr lang="en-US" sz="4000" dirty="0"/>
              <a:t>“fits” </a:t>
            </a:r>
            <a:r>
              <a:rPr lang="en-US" sz="4000" dirty="0" smtClean="0"/>
              <a:t>driver properly</a:t>
            </a:r>
          </a:p>
          <a:p>
            <a:pPr marL="0" indent="0">
              <a:buNone/>
            </a:pPr>
            <a:endParaRPr lang="en-US" sz="1500" dirty="0"/>
          </a:p>
          <a:p>
            <a:r>
              <a:rPr lang="en-US" sz="4000" dirty="0"/>
              <a:t>AAA offers </a:t>
            </a:r>
            <a:r>
              <a:rPr lang="en-US" sz="4000" dirty="0" smtClean="0">
                <a:hlinkClick r:id="rId3"/>
              </a:rPr>
              <a:t>trainings</a:t>
            </a:r>
            <a:endParaRPr lang="en-US" sz="4000" dirty="0" smtClean="0"/>
          </a:p>
          <a:p>
            <a:pPr marL="0" indent="0">
              <a:buNone/>
            </a:pPr>
            <a:endParaRPr lang="en-US" sz="1700" dirty="0"/>
          </a:p>
          <a:p>
            <a:r>
              <a:rPr lang="en-US" sz="4000" dirty="0" smtClean="0"/>
              <a:t>Find </a:t>
            </a:r>
            <a:r>
              <a:rPr lang="en-US" sz="4000" dirty="0" smtClean="0">
                <a:hlinkClick r:id="rId4"/>
              </a:rPr>
              <a:t>trainings</a:t>
            </a:r>
            <a:r>
              <a:rPr lang="en-US" sz="4000" dirty="0" smtClean="0"/>
              <a:t> by state on the </a:t>
            </a:r>
            <a:r>
              <a:rPr lang="en-US" sz="4000" dirty="0" err="1" smtClean="0"/>
              <a:t>CarFit</a:t>
            </a:r>
            <a:r>
              <a:rPr lang="en-US" sz="4000" dirty="0" smtClean="0"/>
              <a:t> website</a:t>
            </a:r>
          </a:p>
          <a:p>
            <a:pPr marL="0" indent="0">
              <a:buNone/>
            </a:pPr>
            <a:endParaRPr lang="en-US" sz="1700" dirty="0" smtClean="0"/>
          </a:p>
          <a:p>
            <a:r>
              <a:rPr lang="en-US" sz="4000" dirty="0" smtClean="0"/>
              <a:t>American Occupational Therapy Association </a:t>
            </a:r>
            <a:r>
              <a:rPr lang="en-US" sz="4000" dirty="0" err="1" smtClean="0"/>
              <a:t>CarFit</a:t>
            </a:r>
            <a:r>
              <a:rPr lang="en-US" sz="4000" dirty="0" smtClean="0"/>
              <a:t> </a:t>
            </a:r>
            <a:r>
              <a:rPr lang="en-US" sz="4000" dirty="0" smtClean="0">
                <a:hlinkClick r:id="rId5"/>
              </a:rPr>
              <a:t>webpage</a:t>
            </a:r>
            <a:endParaRPr lang="en-US" sz="4000" dirty="0" smtClean="0"/>
          </a:p>
          <a:p>
            <a:pPr marL="0" indent="0">
              <a:buNone/>
            </a:pPr>
            <a:endParaRPr lang="en-US" sz="1700" dirty="0"/>
          </a:p>
          <a:p>
            <a:r>
              <a:rPr lang="en-US" sz="4000" dirty="0" err="1" smtClean="0"/>
              <a:t>CarFit</a:t>
            </a:r>
            <a:r>
              <a:rPr lang="en-US" sz="4000" dirty="0" smtClean="0"/>
              <a:t> events are </a:t>
            </a:r>
            <a:r>
              <a:rPr lang="en-US" sz="4000" b="1" i="1" dirty="0" smtClean="0"/>
              <a:t>free</a:t>
            </a:r>
          </a:p>
          <a:p>
            <a:pPr marL="0" indent="0">
              <a:buNone/>
            </a:pPr>
            <a:endParaRPr lang="en-US" dirty="0"/>
          </a:p>
        </p:txBody>
      </p:sp>
      <p:pic>
        <p:nvPicPr>
          <p:cNvPr id="4" name="Picture 3"/>
          <p:cNvPicPr>
            <a:picLocks noChangeAspect="1"/>
          </p:cNvPicPr>
          <p:nvPr/>
        </p:nvPicPr>
        <p:blipFill>
          <a:blip r:embed="rId6"/>
          <a:stretch>
            <a:fillRect/>
          </a:stretch>
        </p:blipFill>
        <p:spPr>
          <a:xfrm>
            <a:off x="7181136" y="2604654"/>
            <a:ext cx="4858465" cy="2272579"/>
          </a:xfrm>
          <a:prstGeom prst="rect">
            <a:avLst/>
          </a:prstGeom>
        </p:spPr>
      </p:pic>
    </p:spTree>
    <p:extLst>
      <p:ext uri="{BB962C8B-B14F-4D97-AF65-F5344CB8AC3E}">
        <p14:creationId xmlns:p14="http://schemas.microsoft.com/office/powerpoint/2010/main" val="4242535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Safer Longer - Driving </a:t>
            </a:r>
            <a:r>
              <a:rPr lang="en-US" dirty="0"/>
              <a:t>Technology</a:t>
            </a:r>
          </a:p>
        </p:txBody>
      </p:sp>
      <p:sp>
        <p:nvSpPr>
          <p:cNvPr id="3" name="Content Placeholder 2"/>
          <p:cNvSpPr>
            <a:spLocks noGrp="1"/>
          </p:cNvSpPr>
          <p:nvPr>
            <p:ph idx="1"/>
          </p:nvPr>
        </p:nvSpPr>
        <p:spPr>
          <a:xfrm>
            <a:off x="318654" y="1461105"/>
            <a:ext cx="11471564" cy="5063836"/>
          </a:xfrm>
        </p:spPr>
        <p:txBody>
          <a:bodyPr>
            <a:normAutofit/>
          </a:bodyPr>
          <a:lstStyle/>
          <a:p>
            <a:pPr marL="0" indent="0">
              <a:buNone/>
            </a:pPr>
            <a:r>
              <a:rPr lang="en-US" sz="2800" b="1" dirty="0" smtClean="0"/>
              <a:t>Vehicle Technology</a:t>
            </a:r>
          </a:p>
          <a:p>
            <a:r>
              <a:rPr lang="en-US" sz="2200" dirty="0" smtClean="0"/>
              <a:t>Smart </a:t>
            </a:r>
            <a:r>
              <a:rPr lang="en-US" sz="2200" dirty="0"/>
              <a:t>headlights (adaptive headlights)</a:t>
            </a:r>
          </a:p>
          <a:p>
            <a:r>
              <a:rPr lang="en-US" sz="2200" dirty="0"/>
              <a:t>Emergency response systems</a:t>
            </a:r>
          </a:p>
          <a:p>
            <a:r>
              <a:rPr lang="en-US" sz="2200" dirty="0"/>
              <a:t>Back-up cameras (reverse monitoring systems)</a:t>
            </a:r>
          </a:p>
          <a:p>
            <a:r>
              <a:rPr lang="en-US" sz="2200" dirty="0"/>
              <a:t>Blind spot warning systems</a:t>
            </a:r>
          </a:p>
          <a:p>
            <a:r>
              <a:rPr lang="en-US" sz="2200" dirty="0"/>
              <a:t>Lane departure warning systems</a:t>
            </a:r>
          </a:p>
          <a:p>
            <a:r>
              <a:rPr lang="en-US" sz="2200" dirty="0"/>
              <a:t>Vehicle stability control</a:t>
            </a:r>
          </a:p>
          <a:p>
            <a:r>
              <a:rPr lang="en-US" sz="2200" dirty="0"/>
              <a:t>Assistive parking systems</a:t>
            </a:r>
          </a:p>
          <a:p>
            <a:r>
              <a:rPr lang="en-US" sz="2200" dirty="0"/>
              <a:t>Voice-activated systems</a:t>
            </a:r>
          </a:p>
          <a:p>
            <a:r>
              <a:rPr lang="en-US" sz="2200" dirty="0"/>
              <a:t>Crash mitigation systems (collision avoidance)</a:t>
            </a:r>
          </a:p>
          <a:p>
            <a:r>
              <a:rPr lang="en-US" sz="2200" dirty="0"/>
              <a:t>Drowsy driver alerts</a:t>
            </a:r>
          </a:p>
        </p:txBody>
      </p:sp>
      <p:sp>
        <p:nvSpPr>
          <p:cNvPr id="5" name="TextBox 4">
            <a:extLst>
              <a:ext uri="{FF2B5EF4-FFF2-40B4-BE49-F238E27FC236}">
                <a16:creationId xmlns:a16="http://schemas.microsoft.com/office/drawing/2014/main" id="{C76E5729-A121-4385-9F73-7E742B2020AB}"/>
              </a:ext>
            </a:extLst>
          </p:cNvPr>
          <p:cNvSpPr txBox="1"/>
          <p:nvPr/>
        </p:nvSpPr>
        <p:spPr>
          <a:xfrm>
            <a:off x="0" y="6017109"/>
            <a:ext cx="8768080" cy="1015663"/>
          </a:xfrm>
          <a:prstGeom prst="rect">
            <a:avLst/>
          </a:prstGeom>
          <a:noFill/>
        </p:spPr>
        <p:txBody>
          <a:bodyPr wrap="square" rtlCol="0">
            <a:spAutoFit/>
          </a:bodyPr>
          <a:lstStyle/>
          <a:p>
            <a:r>
              <a:rPr lang="en-US" sz="1600" dirty="0" smtClean="0"/>
              <a:t>Resources</a:t>
            </a:r>
            <a:endParaRPr lang="en-US" sz="1600" baseline="0" dirty="0" smtClean="0"/>
          </a:p>
          <a:p>
            <a:r>
              <a:rPr lang="en-US" sz="1600" baseline="0" dirty="0" smtClean="0">
                <a:hlinkClick r:id="rId3"/>
              </a:rPr>
              <a:t>AAA brochure</a:t>
            </a:r>
            <a:endParaRPr lang="en-US" sz="1600" baseline="0" dirty="0"/>
          </a:p>
          <a:p>
            <a:r>
              <a:rPr lang="en-US" sz="1600" dirty="0" smtClean="0">
                <a:hlinkClick r:id="rId4"/>
              </a:rPr>
              <a:t>AAA Vehicle Technology Videos</a:t>
            </a:r>
            <a:endParaRPr lang="en-US" sz="1600" dirty="0"/>
          </a:p>
          <a:p>
            <a:endParaRPr lang="en-US" sz="1200" i="1"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2992" y="1652269"/>
            <a:ext cx="2577084" cy="171805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4000" y="2271897"/>
            <a:ext cx="2763774" cy="184251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44512" y="4340798"/>
            <a:ext cx="2860548" cy="1907032"/>
          </a:xfrm>
          <a:prstGeom prst="rect">
            <a:avLst/>
          </a:prstGeom>
        </p:spPr>
      </p:pic>
    </p:spTree>
    <p:extLst>
      <p:ext uri="{BB962C8B-B14F-4D97-AF65-F5344CB8AC3E}">
        <p14:creationId xmlns:p14="http://schemas.microsoft.com/office/powerpoint/2010/main" val="150648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a:t>
            </a:r>
            <a:r>
              <a:rPr lang="en-US"/>
              <a:t>ntroduction</a:t>
            </a:r>
            <a:endParaRPr lang="en-US" dirty="0"/>
          </a:p>
        </p:txBody>
      </p:sp>
    </p:spTree>
    <p:extLst>
      <p:ext uri="{BB962C8B-B14F-4D97-AF65-F5344CB8AC3E}">
        <p14:creationId xmlns:p14="http://schemas.microsoft.com/office/powerpoint/2010/main" val="3653676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a:t>
            </a:r>
            <a:r>
              <a:rPr lang="en-US" dirty="0" smtClean="0"/>
              <a:t>Safer Longer - Rehabilitation </a:t>
            </a:r>
            <a:r>
              <a:rPr lang="en-US" dirty="0"/>
              <a:t>Specialists</a:t>
            </a:r>
          </a:p>
        </p:txBody>
      </p:sp>
      <p:sp>
        <p:nvSpPr>
          <p:cNvPr id="3" name="Content Placeholder 2"/>
          <p:cNvSpPr>
            <a:spLocks noGrp="1"/>
          </p:cNvSpPr>
          <p:nvPr>
            <p:ph idx="1"/>
          </p:nvPr>
        </p:nvSpPr>
        <p:spPr>
          <a:xfrm>
            <a:off x="609600" y="1600200"/>
            <a:ext cx="7300686" cy="4876800"/>
          </a:xfrm>
        </p:spPr>
        <p:txBody>
          <a:bodyPr>
            <a:normAutofit fontScale="77500" lnSpcReduction="20000"/>
          </a:bodyPr>
          <a:lstStyle/>
          <a:p>
            <a:pPr marL="0" indent="0">
              <a:buNone/>
            </a:pPr>
            <a:endParaRPr lang="en-US" sz="1800" dirty="0"/>
          </a:p>
          <a:p>
            <a:pPr marL="0" indent="0">
              <a:buNone/>
            </a:pPr>
            <a:r>
              <a:rPr lang="en-US" sz="3400" b="1" dirty="0"/>
              <a:t>Certified Driver Rehabilitation Specialist­ (CDRS) </a:t>
            </a:r>
            <a:r>
              <a:rPr lang="en-US" sz="3400" b="1" dirty="0" smtClean="0"/>
              <a:t>services</a:t>
            </a:r>
            <a:endParaRPr lang="en-US" sz="3400" b="1" dirty="0"/>
          </a:p>
          <a:p>
            <a:pPr marL="0" indent="0">
              <a:buNone/>
            </a:pPr>
            <a:endParaRPr lang="en-US" sz="2000" dirty="0"/>
          </a:p>
          <a:p>
            <a:r>
              <a:rPr lang="en-US" sz="3100" dirty="0" smtClean="0"/>
              <a:t>Evaluate </a:t>
            </a:r>
            <a:r>
              <a:rPr lang="en-US" sz="3100" dirty="0"/>
              <a:t>driver's physical and cognitive capabilities</a:t>
            </a:r>
          </a:p>
          <a:p>
            <a:r>
              <a:rPr lang="en-US" sz="3100" dirty="0" smtClean="0"/>
              <a:t>Recommend adaptive </a:t>
            </a:r>
            <a:r>
              <a:rPr lang="en-US" sz="3100" dirty="0"/>
              <a:t>equipment</a:t>
            </a:r>
          </a:p>
          <a:p>
            <a:r>
              <a:rPr lang="en-US" sz="3100" dirty="0" smtClean="0"/>
              <a:t>Provide training </a:t>
            </a:r>
            <a:r>
              <a:rPr lang="en-US" sz="3100" dirty="0"/>
              <a:t>to use adaptive equipment</a:t>
            </a:r>
          </a:p>
          <a:p>
            <a:r>
              <a:rPr lang="en-US" sz="3100" dirty="0" smtClean="0"/>
              <a:t>Provide rehabilitation services</a:t>
            </a:r>
          </a:p>
          <a:p>
            <a:r>
              <a:rPr lang="en-US" sz="3100" dirty="0" smtClean="0"/>
              <a:t>Costs vary</a:t>
            </a:r>
          </a:p>
          <a:p>
            <a:pPr marL="0" indent="0">
              <a:buNone/>
            </a:pPr>
            <a:endParaRPr lang="en-US" sz="2000" dirty="0"/>
          </a:p>
          <a:p>
            <a:pPr marL="0" indent="0">
              <a:buNone/>
            </a:pPr>
            <a:r>
              <a:rPr lang="en-US" dirty="0" smtClean="0">
                <a:hlinkClick r:id="rId3"/>
              </a:rPr>
              <a:t>NJ Motor </a:t>
            </a:r>
            <a:r>
              <a:rPr lang="en-US" dirty="0">
                <a:hlinkClick r:id="rId3"/>
              </a:rPr>
              <a:t>Vehicle Commission </a:t>
            </a:r>
            <a:r>
              <a:rPr lang="en-US" dirty="0" smtClean="0">
                <a:hlinkClick r:id="rId3"/>
              </a:rPr>
              <a:t>CDRS List</a:t>
            </a:r>
            <a:endParaRPr lang="en-US" dirty="0"/>
          </a:p>
          <a:p>
            <a:pPr marL="0" indent="0">
              <a:buNone/>
            </a:pPr>
            <a:endParaRPr lang="en-US" sz="1500" b="1" dirty="0"/>
          </a:p>
          <a:p>
            <a:pPr marL="0" indent="0">
              <a:buNone/>
            </a:pPr>
            <a:r>
              <a:rPr lang="en-US" dirty="0" smtClean="0">
                <a:hlinkClick r:id="rId4"/>
              </a:rPr>
              <a:t>Association </a:t>
            </a:r>
            <a:r>
              <a:rPr lang="en-US" dirty="0">
                <a:hlinkClick r:id="rId4"/>
              </a:rPr>
              <a:t>for Driver Rehabilitation </a:t>
            </a:r>
            <a:r>
              <a:rPr lang="en-US" dirty="0" smtClean="0">
                <a:hlinkClick r:id="rId4"/>
              </a:rPr>
              <a:t>Specialists</a:t>
            </a:r>
            <a:r>
              <a:rPr lang="en-US" dirty="0"/>
              <a:t> </a:t>
            </a:r>
            <a:r>
              <a:rPr lang="en-US" dirty="0" smtClean="0"/>
              <a:t>(ADED)</a:t>
            </a:r>
            <a:endParaRPr lang="en-US" dirty="0"/>
          </a:p>
          <a:p>
            <a:pPr lvl="1"/>
            <a:r>
              <a:rPr lang="en-US" sz="2400" dirty="0" smtClean="0"/>
              <a:t>Search </a:t>
            </a:r>
            <a:r>
              <a:rPr lang="en-US" sz="2400" dirty="0"/>
              <a:t>for NJ </a:t>
            </a:r>
            <a:r>
              <a:rPr lang="en-US" sz="2400" dirty="0" smtClean="0"/>
              <a:t>listing</a:t>
            </a:r>
          </a:p>
          <a:p>
            <a:pPr marL="0" indent="0">
              <a:buNone/>
            </a:pPr>
            <a:endParaRPr lang="en-US" sz="1500" dirty="0"/>
          </a:p>
          <a:p>
            <a:pPr marL="0" indent="0">
              <a:buNone/>
            </a:pPr>
            <a:r>
              <a:rPr lang="en-US" dirty="0">
                <a:hlinkClick r:id="rId5"/>
              </a:rPr>
              <a:t>American Occupational Therapist Association </a:t>
            </a:r>
            <a:r>
              <a:rPr lang="en-US" dirty="0" smtClean="0"/>
              <a:t>(AOTA)</a:t>
            </a:r>
          </a:p>
          <a:p>
            <a:pPr marL="0" indent="0">
              <a:buNone/>
            </a:pPr>
            <a:endParaRPr lang="en-US" sz="2000" dirty="0"/>
          </a:p>
        </p:txBody>
      </p:sp>
      <p:pic>
        <p:nvPicPr>
          <p:cNvPr id="5" name="Picture 4">
            <a:extLst>
              <a:ext uri="{FF2B5EF4-FFF2-40B4-BE49-F238E27FC236}">
                <a16:creationId xmlns:a16="http://schemas.microsoft.com/office/drawing/2014/main" id="{93F9A420-2C03-4007-B453-4BACDD6F2C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0286" y="2640874"/>
            <a:ext cx="4192859" cy="2795451"/>
          </a:xfrm>
          <a:prstGeom prst="rect">
            <a:avLst/>
          </a:prstGeom>
        </p:spPr>
      </p:pic>
    </p:spTree>
    <p:extLst>
      <p:ext uri="{BB962C8B-B14F-4D97-AF65-F5344CB8AC3E}">
        <p14:creationId xmlns:p14="http://schemas.microsoft.com/office/powerpoint/2010/main" val="21029338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Safer Longer - Adapting </a:t>
            </a:r>
            <a:r>
              <a:rPr lang="en-US" dirty="0"/>
              <a:t>Your Vehicle</a:t>
            </a:r>
          </a:p>
        </p:txBody>
      </p:sp>
      <p:sp>
        <p:nvSpPr>
          <p:cNvPr id="3" name="Content Placeholder 2"/>
          <p:cNvSpPr>
            <a:spLocks noGrp="1"/>
          </p:cNvSpPr>
          <p:nvPr>
            <p:ph idx="1"/>
          </p:nvPr>
        </p:nvSpPr>
        <p:spPr>
          <a:xfrm>
            <a:off x="609599" y="1524000"/>
            <a:ext cx="7536873" cy="5246132"/>
          </a:xfrm>
        </p:spPr>
        <p:txBody>
          <a:bodyPr>
            <a:noAutofit/>
          </a:bodyPr>
          <a:lstStyle/>
          <a:p>
            <a:pPr marL="0" indent="0">
              <a:buNone/>
            </a:pPr>
            <a:r>
              <a:rPr lang="en-US" sz="2600" b="1" dirty="0" smtClean="0"/>
              <a:t>Vehicle adaptations</a:t>
            </a:r>
            <a:endParaRPr lang="en-US" sz="2600" b="1" dirty="0"/>
          </a:p>
          <a:p>
            <a:r>
              <a:rPr lang="en-US" sz="2600" dirty="0" smtClean="0"/>
              <a:t>Larger </a:t>
            </a:r>
            <a:r>
              <a:rPr lang="en-US" sz="2600" dirty="0"/>
              <a:t>panoramic rear and side mirrors</a:t>
            </a:r>
          </a:p>
          <a:p>
            <a:r>
              <a:rPr lang="en-US" sz="2600" dirty="0"/>
              <a:t>Pedal extenders to reach brake and gas</a:t>
            </a:r>
          </a:p>
          <a:p>
            <a:r>
              <a:rPr lang="en-US" sz="2600" dirty="0"/>
              <a:t>Hand controls for brake and gas</a:t>
            </a:r>
          </a:p>
          <a:p>
            <a:r>
              <a:rPr lang="en-US" sz="2600" dirty="0"/>
              <a:t>Steering device to aid in grabbing wheel</a:t>
            </a:r>
          </a:p>
          <a:p>
            <a:r>
              <a:rPr lang="en-US" sz="2600" dirty="0"/>
              <a:t>Seat belt adaptors</a:t>
            </a:r>
          </a:p>
          <a:p>
            <a:r>
              <a:rPr lang="en-US" sz="2600" dirty="0"/>
              <a:t>Torso restraints to hold driver upright</a:t>
            </a:r>
          </a:p>
          <a:p>
            <a:r>
              <a:rPr lang="en-US" sz="2600" dirty="0"/>
              <a:t>Turn signal adaptations</a:t>
            </a:r>
          </a:p>
          <a:p>
            <a:r>
              <a:rPr lang="en-US" sz="2600" dirty="0"/>
              <a:t>Left foot accelerator</a:t>
            </a:r>
          </a:p>
          <a:p>
            <a:r>
              <a:rPr lang="en-US" sz="2600" dirty="0"/>
              <a:t>Touch pad/voice activation systems for car controls/electronic joystick controls</a:t>
            </a:r>
          </a:p>
        </p:txBody>
      </p:sp>
      <p:sp>
        <p:nvSpPr>
          <p:cNvPr id="4" name="TextBox 3">
            <a:extLst>
              <a:ext uri="{FF2B5EF4-FFF2-40B4-BE49-F238E27FC236}">
                <a16:creationId xmlns:a16="http://schemas.microsoft.com/office/drawing/2014/main" id="{9A06E142-9817-4CDB-91C5-6BDC94C4BDA5}"/>
              </a:ext>
            </a:extLst>
          </p:cNvPr>
          <p:cNvSpPr txBox="1"/>
          <p:nvPr/>
        </p:nvSpPr>
        <p:spPr>
          <a:xfrm>
            <a:off x="6705600" y="6400800"/>
            <a:ext cx="5303520" cy="369332"/>
          </a:xfrm>
          <a:prstGeom prst="rect">
            <a:avLst/>
          </a:prstGeom>
          <a:noFill/>
        </p:spPr>
        <p:txBody>
          <a:bodyPr wrap="square" rtlCol="0">
            <a:spAutoFit/>
          </a:bodyPr>
          <a:lstStyle/>
          <a:p>
            <a:r>
              <a:rPr lang="en-US" b="1" baseline="0" dirty="0" smtClean="0"/>
              <a:t>The </a:t>
            </a:r>
            <a:r>
              <a:rPr lang="en-US" b="1" baseline="0" dirty="0"/>
              <a:t>costs for these adaptations range widely. </a:t>
            </a:r>
          </a:p>
        </p:txBody>
      </p:sp>
      <p:pic>
        <p:nvPicPr>
          <p:cNvPr id="6" name="Picture 5"/>
          <p:cNvPicPr>
            <a:picLocks noChangeAspect="1"/>
          </p:cNvPicPr>
          <p:nvPr/>
        </p:nvPicPr>
        <p:blipFill>
          <a:blip r:embed="rId3"/>
          <a:stretch>
            <a:fillRect/>
          </a:stretch>
        </p:blipFill>
        <p:spPr>
          <a:xfrm>
            <a:off x="8781206" y="1524000"/>
            <a:ext cx="1896020" cy="4261473"/>
          </a:xfrm>
          <a:prstGeom prst="rect">
            <a:avLst/>
          </a:prstGeom>
        </p:spPr>
      </p:pic>
      <p:sp>
        <p:nvSpPr>
          <p:cNvPr id="7" name="TextBox 6"/>
          <p:cNvSpPr txBox="1"/>
          <p:nvPr/>
        </p:nvSpPr>
        <p:spPr>
          <a:xfrm>
            <a:off x="8663353" y="5859855"/>
            <a:ext cx="2492327" cy="369332"/>
          </a:xfrm>
          <a:prstGeom prst="rect">
            <a:avLst/>
          </a:prstGeom>
          <a:noFill/>
        </p:spPr>
        <p:txBody>
          <a:bodyPr wrap="square" rtlCol="0">
            <a:spAutoFit/>
          </a:bodyPr>
          <a:lstStyle/>
          <a:p>
            <a:r>
              <a:rPr lang="en-US" dirty="0" smtClean="0">
                <a:hlinkClick r:id="rId4"/>
              </a:rPr>
              <a:t>NHTSA Brochure</a:t>
            </a:r>
            <a:endParaRPr lang="en-US" dirty="0"/>
          </a:p>
        </p:txBody>
      </p:sp>
    </p:spTree>
    <p:extLst>
      <p:ext uri="{BB962C8B-B14F-4D97-AF65-F5344CB8AC3E}">
        <p14:creationId xmlns:p14="http://schemas.microsoft.com/office/powerpoint/2010/main" val="36398615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5965448"/>
            <a:ext cx="5796416" cy="892552"/>
          </a:xfrm>
          <a:prstGeom prst="rect">
            <a:avLst/>
          </a:prstGeom>
          <a:noFill/>
        </p:spPr>
        <p:txBody>
          <a:bodyPr wrap="square" rtlCol="0">
            <a:spAutoFit/>
          </a:bodyPr>
          <a:lstStyle/>
          <a:p>
            <a:pPr lvl="1"/>
            <a:r>
              <a:rPr lang="en-US" sz="3200" dirty="0" smtClean="0"/>
              <a:t>www.maturedriversnj.org</a:t>
            </a:r>
            <a:endParaRPr lang="en-US" sz="3200" dirty="0"/>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smtClean="0"/>
              <a:t>Questions?</a:t>
            </a:r>
            <a:endParaRPr lang="en-US" sz="8000" dirty="0"/>
          </a:p>
        </p:txBody>
      </p:sp>
    </p:spTree>
    <p:extLst>
      <p:ext uri="{BB962C8B-B14F-4D97-AF65-F5344CB8AC3E}">
        <p14:creationId xmlns:p14="http://schemas.microsoft.com/office/powerpoint/2010/main" val="2190831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61444"/>
            <a:ext cx="11013440" cy="1927225"/>
          </a:xfrm>
        </p:spPr>
        <p:txBody>
          <a:bodyPr/>
          <a:lstStyle/>
          <a:p>
            <a:r>
              <a:rPr lang="en-US" dirty="0" smtClean="0"/>
              <a:t>DRIVING RETIREMENT</a:t>
            </a:r>
            <a:endParaRPr lang="en-US" dirty="0"/>
          </a:p>
        </p:txBody>
      </p:sp>
      <p:sp>
        <p:nvSpPr>
          <p:cNvPr id="3" name="Subtitle 2"/>
          <p:cNvSpPr>
            <a:spLocks noGrp="1"/>
          </p:cNvSpPr>
          <p:nvPr>
            <p:ph type="subTitle" idx="1"/>
          </p:nvPr>
        </p:nvSpPr>
        <p:spPr>
          <a:xfrm>
            <a:off x="2514600" y="3657600"/>
            <a:ext cx="6875060" cy="2590800"/>
          </a:xfrm>
        </p:spPr>
        <p:txBody>
          <a:bodyPr>
            <a:normAutofit/>
          </a:bodyPr>
          <a:lstStyle/>
          <a:p>
            <a:r>
              <a:rPr lang="en-US" dirty="0">
                <a:solidFill>
                  <a:schemeClr val="tx2"/>
                </a:solidFill>
              </a:rPr>
              <a:t>How to Talk </a:t>
            </a:r>
            <a:r>
              <a:rPr lang="en-US" dirty="0" smtClean="0">
                <a:solidFill>
                  <a:schemeClr val="tx2"/>
                </a:solidFill>
              </a:rPr>
              <a:t>About Limiting or Stopping Driving</a:t>
            </a:r>
            <a:endParaRPr lang="en-US" dirty="0">
              <a:solidFill>
                <a:schemeClr val="tx2"/>
              </a:solidFill>
            </a:endParaRPr>
          </a:p>
          <a:p>
            <a:r>
              <a:rPr lang="en-US" dirty="0">
                <a:solidFill>
                  <a:schemeClr val="tx2"/>
                </a:solidFill>
              </a:rPr>
              <a:t>Transition to Living </a:t>
            </a:r>
            <a:r>
              <a:rPr lang="en-US" dirty="0" smtClean="0">
                <a:solidFill>
                  <a:schemeClr val="tx2"/>
                </a:solidFill>
              </a:rPr>
              <a:t>Car-free</a:t>
            </a:r>
            <a:endParaRPr lang="en-US" dirty="0">
              <a:solidFill>
                <a:schemeClr val="tx2"/>
              </a:solidFill>
            </a:endParaRPr>
          </a:p>
          <a:p>
            <a:r>
              <a:rPr lang="en-US" dirty="0">
                <a:solidFill>
                  <a:schemeClr val="tx2"/>
                </a:solidFill>
              </a:rPr>
              <a:t>Mobility Independence</a:t>
            </a:r>
          </a:p>
          <a:p>
            <a:endParaRPr lang="en-US" dirty="0">
              <a:solidFill>
                <a:schemeClr val="tx2"/>
              </a:solidFill>
            </a:endParaRPr>
          </a:p>
        </p:txBody>
      </p:sp>
    </p:spTree>
    <p:extLst>
      <p:ext uri="{BB962C8B-B14F-4D97-AF65-F5344CB8AC3E}">
        <p14:creationId xmlns:p14="http://schemas.microsoft.com/office/powerpoint/2010/main" val="27499399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Warning Signs of Unsafe Driving</a:t>
            </a:r>
            <a:endParaRPr lang="en-US" dirty="0"/>
          </a:p>
        </p:txBody>
      </p:sp>
      <p:sp>
        <p:nvSpPr>
          <p:cNvPr id="3" name="Content Placeholder 2"/>
          <p:cNvSpPr>
            <a:spLocks noGrp="1"/>
          </p:cNvSpPr>
          <p:nvPr>
            <p:ph idx="1"/>
          </p:nvPr>
        </p:nvSpPr>
        <p:spPr>
          <a:xfrm>
            <a:off x="346364" y="1600199"/>
            <a:ext cx="11651672" cy="5077691"/>
          </a:xfrm>
        </p:spPr>
        <p:txBody>
          <a:bodyPr>
            <a:normAutofit lnSpcReduction="10000"/>
          </a:bodyPr>
          <a:lstStyle/>
          <a:p>
            <a:pPr marL="0" indent="0">
              <a:buNone/>
            </a:pPr>
            <a:r>
              <a:rPr lang="en-US" sz="2800" b="1" dirty="0" smtClean="0"/>
              <a:t>Warning </a:t>
            </a:r>
            <a:r>
              <a:rPr lang="en-US" sz="2800" b="1" dirty="0"/>
              <a:t>signs and symptoms</a:t>
            </a:r>
          </a:p>
          <a:p>
            <a:pPr lvl="1"/>
            <a:r>
              <a:rPr lang="en-US" sz="2400" dirty="0"/>
              <a:t>Uncomfortable, fearful or nervous while driving</a:t>
            </a:r>
          </a:p>
          <a:p>
            <a:pPr lvl="1"/>
            <a:r>
              <a:rPr lang="en-US" sz="2400" dirty="0"/>
              <a:t>Difficulty staying in travel lane</a:t>
            </a:r>
          </a:p>
          <a:p>
            <a:pPr lvl="1"/>
            <a:r>
              <a:rPr lang="en-US" sz="2400" dirty="0"/>
              <a:t>Getting lost in familiar places</a:t>
            </a:r>
          </a:p>
          <a:p>
            <a:pPr lvl="1"/>
            <a:r>
              <a:rPr lang="en-US" sz="2400" dirty="0"/>
              <a:t>Trouble paying attention to road signs, pavement markings</a:t>
            </a:r>
          </a:p>
          <a:p>
            <a:pPr lvl="1"/>
            <a:r>
              <a:rPr lang="en-US" sz="2400" dirty="0"/>
              <a:t>Slowing down when faced with unexpected situation</a:t>
            </a:r>
          </a:p>
          <a:p>
            <a:pPr lvl="1"/>
            <a:r>
              <a:rPr lang="en-US" sz="2400" dirty="0"/>
              <a:t>Experiencing near misses</a:t>
            </a:r>
          </a:p>
          <a:p>
            <a:pPr lvl="1"/>
            <a:r>
              <a:rPr lang="en-US" sz="2400" dirty="0"/>
              <a:t>Trouble gauging gaps in traffic at intersections, exit ramps, merges, or changing lanes</a:t>
            </a:r>
          </a:p>
          <a:p>
            <a:pPr lvl="1"/>
            <a:r>
              <a:rPr lang="en-US" sz="2400" dirty="0"/>
              <a:t>Being easily distracted </a:t>
            </a:r>
          </a:p>
          <a:p>
            <a:pPr lvl="1"/>
            <a:r>
              <a:rPr lang="en-US" sz="2400" dirty="0"/>
              <a:t>Recent tickets or warnings </a:t>
            </a:r>
          </a:p>
          <a:p>
            <a:pPr lvl="1"/>
            <a:r>
              <a:rPr lang="en-US" sz="2400" dirty="0"/>
              <a:t>Dents or scrapes on the car, garage, fences, mailbox</a:t>
            </a:r>
          </a:p>
          <a:p>
            <a:pPr lvl="1"/>
            <a:endParaRPr lang="en-US" dirty="0"/>
          </a:p>
          <a:p>
            <a:pPr lvl="1"/>
            <a:endParaRPr lang="en-US" dirty="0"/>
          </a:p>
          <a:p>
            <a:pPr lvl="1"/>
            <a:endParaRPr lang="en-US" dirty="0"/>
          </a:p>
          <a:p>
            <a:pPr lvl="1"/>
            <a:endParaRPr lang="en-US" dirty="0"/>
          </a:p>
          <a:p>
            <a:pPr marL="0" indent="0">
              <a:buNone/>
            </a:pPr>
            <a:endParaRPr lang="en-US" dirty="0"/>
          </a:p>
        </p:txBody>
      </p:sp>
    </p:spTree>
    <p:extLst>
      <p:ext uri="{BB962C8B-B14F-4D97-AF65-F5344CB8AC3E}">
        <p14:creationId xmlns:p14="http://schemas.microsoft.com/office/powerpoint/2010/main" val="12264339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Retirement</a:t>
            </a:r>
            <a:endParaRPr lang="en-US" dirty="0"/>
          </a:p>
        </p:txBody>
      </p:sp>
      <p:sp>
        <p:nvSpPr>
          <p:cNvPr id="3" name="Content Placeholder 2"/>
          <p:cNvSpPr>
            <a:spLocks noGrp="1"/>
          </p:cNvSpPr>
          <p:nvPr>
            <p:ph idx="1"/>
          </p:nvPr>
        </p:nvSpPr>
        <p:spPr>
          <a:xfrm>
            <a:off x="207818" y="1600199"/>
            <a:ext cx="6562008" cy="5133109"/>
          </a:xfrm>
        </p:spPr>
        <p:txBody>
          <a:bodyPr>
            <a:normAutofit lnSpcReduction="10000"/>
          </a:bodyPr>
          <a:lstStyle/>
          <a:p>
            <a:pPr marL="0" indent="0">
              <a:buNone/>
            </a:pPr>
            <a:r>
              <a:rPr lang="en-US" sz="2800" b="1" dirty="0"/>
              <a:t>Think about:</a:t>
            </a:r>
          </a:p>
          <a:p>
            <a:r>
              <a:rPr lang="en-US" sz="2600" dirty="0"/>
              <a:t>Meaning of driving from the older driver’s perspective</a:t>
            </a:r>
          </a:p>
          <a:p>
            <a:r>
              <a:rPr lang="en-US" sz="2600" dirty="0"/>
              <a:t>How to begin the driving discussion</a:t>
            </a:r>
          </a:p>
          <a:p>
            <a:r>
              <a:rPr lang="en-US" sz="2600" dirty="0"/>
              <a:t>Strategies for driving reduction or retirement</a:t>
            </a:r>
          </a:p>
          <a:p>
            <a:r>
              <a:rPr lang="en-US" sz="2600" dirty="0"/>
              <a:t>How to talk about navigating the community as a non-driver</a:t>
            </a:r>
          </a:p>
          <a:p>
            <a:r>
              <a:rPr lang="en-US" sz="2600" dirty="0"/>
              <a:t>Local transportation </a:t>
            </a:r>
            <a:r>
              <a:rPr lang="en-US" sz="2600" dirty="0" smtClean="0"/>
              <a:t>options</a:t>
            </a:r>
          </a:p>
          <a:p>
            <a:r>
              <a:rPr lang="en-US" sz="2600" dirty="0" smtClean="0"/>
              <a:t>Starting </a:t>
            </a:r>
            <a:r>
              <a:rPr lang="en-US" sz="2600" dirty="0"/>
              <a:t>the conversation before a crash or other </a:t>
            </a:r>
            <a:r>
              <a:rPr lang="en-US" sz="2600" dirty="0" smtClean="0"/>
              <a:t>crisis occurs</a:t>
            </a:r>
            <a:endParaRPr lang="en-US" sz="2600" dirty="0"/>
          </a:p>
          <a:p>
            <a:r>
              <a:rPr lang="en-US" sz="2600" dirty="0" smtClean="0"/>
              <a:t>Continuing the conversation over time</a:t>
            </a:r>
            <a:endParaRPr lang="en-US" sz="2600" dirty="0"/>
          </a:p>
        </p:txBody>
      </p:sp>
      <p:pic>
        <p:nvPicPr>
          <p:cNvPr id="5" name="Picture 4">
            <a:extLst>
              <a:ext uri="{FF2B5EF4-FFF2-40B4-BE49-F238E27FC236}">
                <a16:creationId xmlns:a16="http://schemas.microsoft.com/office/drawing/2014/main" id="{CC0C680A-1DAE-4FAD-82B9-A03A086E13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9826" y="2245360"/>
            <a:ext cx="4812574" cy="3208383"/>
          </a:xfrm>
          <a:prstGeom prst="rect">
            <a:avLst/>
          </a:prstGeom>
        </p:spPr>
      </p:pic>
    </p:spTree>
    <p:extLst>
      <p:ext uri="{BB962C8B-B14F-4D97-AF65-F5344CB8AC3E}">
        <p14:creationId xmlns:p14="http://schemas.microsoft.com/office/powerpoint/2010/main" val="36655884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Retirement</a:t>
            </a:r>
            <a:endParaRPr lang="en-US" dirty="0"/>
          </a:p>
        </p:txBody>
      </p:sp>
      <p:sp>
        <p:nvSpPr>
          <p:cNvPr id="3" name="Content Placeholder 2"/>
          <p:cNvSpPr>
            <a:spLocks noGrp="1"/>
          </p:cNvSpPr>
          <p:nvPr>
            <p:ph idx="1"/>
          </p:nvPr>
        </p:nvSpPr>
        <p:spPr>
          <a:xfrm>
            <a:off x="5621383" y="1600200"/>
            <a:ext cx="6182690" cy="4876800"/>
          </a:xfrm>
        </p:spPr>
        <p:txBody>
          <a:bodyPr>
            <a:normAutofit/>
          </a:bodyPr>
          <a:lstStyle/>
          <a:p>
            <a:pPr marL="0" indent="0">
              <a:buNone/>
            </a:pPr>
            <a:r>
              <a:rPr lang="en-US" sz="2800" b="1" dirty="0"/>
              <a:t>The older driver may fear being:</a:t>
            </a:r>
          </a:p>
          <a:p>
            <a:r>
              <a:rPr lang="en-US" sz="2600" dirty="0"/>
              <a:t>Unable to fulfill daily needs such as food, medication, exercise, social interactions</a:t>
            </a:r>
          </a:p>
          <a:p>
            <a:r>
              <a:rPr lang="en-US" sz="2600" dirty="0"/>
              <a:t>Dependent on others</a:t>
            </a:r>
          </a:p>
          <a:p>
            <a:r>
              <a:rPr lang="en-US" sz="2600" dirty="0"/>
              <a:t>Less spontaneous</a:t>
            </a:r>
          </a:p>
          <a:p>
            <a:r>
              <a:rPr lang="en-US" sz="2600" dirty="0"/>
              <a:t>Isolated and lonely</a:t>
            </a:r>
          </a:p>
          <a:p>
            <a:r>
              <a:rPr lang="en-US" sz="2600" dirty="0"/>
              <a:t>Less satisfied with life</a:t>
            </a:r>
          </a:p>
          <a:p>
            <a:pPr marL="0" indent="0">
              <a:buNone/>
            </a:pPr>
            <a:endParaRPr lang="en-US" dirty="0"/>
          </a:p>
        </p:txBody>
      </p:sp>
      <p:pic>
        <p:nvPicPr>
          <p:cNvPr id="5" name="Picture 4">
            <a:extLst>
              <a:ext uri="{FF2B5EF4-FFF2-40B4-BE49-F238E27FC236}">
                <a16:creationId xmlns:a16="http://schemas.microsoft.com/office/drawing/2014/main" id="{4CB86AB2-ADFA-43F3-A4E4-DD3559420C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00200"/>
            <a:ext cx="4702629" cy="3135086"/>
          </a:xfrm>
          <a:prstGeom prst="rect">
            <a:avLst/>
          </a:prstGeom>
        </p:spPr>
      </p:pic>
    </p:spTree>
    <p:extLst>
      <p:ext uri="{BB962C8B-B14F-4D97-AF65-F5344CB8AC3E}">
        <p14:creationId xmlns:p14="http://schemas.microsoft.com/office/powerpoint/2010/main" val="19863454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Retirement</a:t>
            </a:r>
            <a:endParaRPr lang="en-US" dirty="0"/>
          </a:p>
        </p:txBody>
      </p:sp>
      <p:sp>
        <p:nvSpPr>
          <p:cNvPr id="3" name="Content Placeholder 2"/>
          <p:cNvSpPr>
            <a:spLocks noGrp="1"/>
          </p:cNvSpPr>
          <p:nvPr>
            <p:ph idx="1"/>
          </p:nvPr>
        </p:nvSpPr>
        <p:spPr>
          <a:xfrm>
            <a:off x="609600" y="1600200"/>
            <a:ext cx="5827776" cy="4876800"/>
          </a:xfrm>
        </p:spPr>
        <p:txBody>
          <a:bodyPr>
            <a:normAutofit lnSpcReduction="10000"/>
          </a:bodyPr>
          <a:lstStyle/>
          <a:p>
            <a:pPr marL="0" indent="0">
              <a:buNone/>
            </a:pPr>
            <a:r>
              <a:rPr lang="en-US" sz="2800" b="1" dirty="0"/>
              <a:t>Family and friends may fear</a:t>
            </a:r>
            <a:r>
              <a:rPr lang="en-US" sz="2800" dirty="0"/>
              <a:t>:</a:t>
            </a:r>
          </a:p>
          <a:p>
            <a:r>
              <a:rPr lang="en-US" sz="2600" dirty="0"/>
              <a:t>the older driver's response</a:t>
            </a:r>
          </a:p>
          <a:p>
            <a:r>
              <a:rPr lang="en-US" sz="2600" dirty="0"/>
              <a:t>appearing disrespectful</a:t>
            </a:r>
          </a:p>
          <a:p>
            <a:r>
              <a:rPr lang="en-US" sz="2600" dirty="0"/>
              <a:t>not being able to help with transportation</a:t>
            </a:r>
          </a:p>
          <a:p>
            <a:r>
              <a:rPr lang="en-US" sz="2600" dirty="0"/>
              <a:t>isolating the older driver</a:t>
            </a:r>
          </a:p>
          <a:p>
            <a:r>
              <a:rPr lang="en-US" sz="2600" dirty="0"/>
              <a:t>the older adult not asking others for rides </a:t>
            </a:r>
          </a:p>
          <a:p>
            <a:pPr marL="0" indent="0">
              <a:buNone/>
            </a:pPr>
            <a:endParaRPr lang="en-US" dirty="0"/>
          </a:p>
          <a:p>
            <a:pPr marL="0" indent="0">
              <a:buNone/>
            </a:pPr>
            <a:r>
              <a:rPr lang="en-US" dirty="0">
                <a:hlinkClick r:id="rId3"/>
              </a:rPr>
              <a:t>AARP We Need to Talk online seminar</a:t>
            </a:r>
            <a:endParaRPr lang="en-US" dirty="0"/>
          </a:p>
          <a:p>
            <a:pPr marL="0" indent="0">
              <a:buNone/>
            </a:pPr>
            <a:r>
              <a:rPr lang="en-US" dirty="0">
                <a:hlinkClick r:id="rId4"/>
              </a:rPr>
              <a:t>Florida’s Guide to Safe Mobility for Life</a:t>
            </a:r>
            <a:endParaRPr lang="en-US" dirty="0"/>
          </a:p>
          <a:p>
            <a:pPr marL="0" indent="0">
              <a:buNone/>
            </a:pPr>
            <a:endParaRPr lang="en-US" dirty="0"/>
          </a:p>
        </p:txBody>
      </p:sp>
      <p:pic>
        <p:nvPicPr>
          <p:cNvPr id="5" name="Picture 4"/>
          <p:cNvPicPr>
            <a:picLocks noChangeAspect="1"/>
          </p:cNvPicPr>
          <p:nvPr/>
        </p:nvPicPr>
        <p:blipFill>
          <a:blip r:embed="rId5"/>
          <a:stretch>
            <a:fillRect/>
          </a:stretch>
        </p:blipFill>
        <p:spPr>
          <a:xfrm>
            <a:off x="6553332" y="1868424"/>
            <a:ext cx="5029068" cy="2852929"/>
          </a:xfrm>
          <a:prstGeom prst="rect">
            <a:avLst/>
          </a:prstGeom>
        </p:spPr>
      </p:pic>
    </p:spTree>
    <p:extLst>
      <p:ext uri="{BB962C8B-B14F-4D97-AF65-F5344CB8AC3E}">
        <p14:creationId xmlns:p14="http://schemas.microsoft.com/office/powerpoint/2010/main" val="34717776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Retirement</a:t>
            </a:r>
            <a:endParaRPr lang="en-US" dirty="0"/>
          </a:p>
        </p:txBody>
      </p:sp>
      <p:sp>
        <p:nvSpPr>
          <p:cNvPr id="3" name="Content Placeholder 2"/>
          <p:cNvSpPr>
            <a:spLocks noGrp="1"/>
          </p:cNvSpPr>
          <p:nvPr>
            <p:ph idx="1"/>
          </p:nvPr>
        </p:nvSpPr>
        <p:spPr>
          <a:xfrm>
            <a:off x="332508" y="1661160"/>
            <a:ext cx="6567055" cy="5196840"/>
          </a:xfrm>
        </p:spPr>
        <p:txBody>
          <a:bodyPr>
            <a:normAutofit/>
          </a:bodyPr>
          <a:lstStyle/>
          <a:p>
            <a:pPr marL="0" indent="0">
              <a:buNone/>
            </a:pPr>
            <a:r>
              <a:rPr lang="en-US" sz="2800" b="1" dirty="0" smtClean="0"/>
              <a:t>Conversation Starters</a:t>
            </a:r>
            <a:endParaRPr lang="en-US" sz="2800" b="1" dirty="0"/>
          </a:p>
          <a:p>
            <a:pPr marL="0" indent="0">
              <a:buNone/>
            </a:pPr>
            <a:endParaRPr lang="en-US" sz="800" dirty="0"/>
          </a:p>
          <a:p>
            <a:r>
              <a:rPr lang="en-US" sz="2600" dirty="0" smtClean="0"/>
              <a:t>I am concerned about your safety when you are driving.</a:t>
            </a:r>
          </a:p>
          <a:p>
            <a:r>
              <a:rPr lang="en-US" sz="2600" dirty="0"/>
              <a:t>Driving isn’t what it used to be.</a:t>
            </a:r>
          </a:p>
          <a:p>
            <a:r>
              <a:rPr lang="en-US" sz="2600" dirty="0" smtClean="0"/>
              <a:t>Have you asked your doctor about the effects of your new medication on driving?</a:t>
            </a:r>
          </a:p>
          <a:p>
            <a:r>
              <a:rPr lang="en-US" sz="2600" dirty="0" smtClean="0"/>
              <a:t>I’m worried about you getting lost.</a:t>
            </a:r>
          </a:p>
          <a:p>
            <a:r>
              <a:rPr lang="en-US" sz="2600" dirty="0" smtClean="0"/>
              <a:t>I’m glad you stopped driving at night. I don’t want you driving if you are uncomfortable or feel it’s too risky. </a:t>
            </a:r>
          </a:p>
          <a:p>
            <a:endParaRPr lang="en-US" dirty="0"/>
          </a:p>
          <a:p>
            <a:pPr marL="0" indent="0">
              <a:buNone/>
            </a:pPr>
            <a:endParaRPr lang="en-US" dirty="0"/>
          </a:p>
        </p:txBody>
      </p:sp>
      <p:sp>
        <p:nvSpPr>
          <p:cNvPr id="4" name="TextBox 3"/>
          <p:cNvSpPr txBox="1"/>
          <p:nvPr/>
        </p:nvSpPr>
        <p:spPr>
          <a:xfrm>
            <a:off x="7095355" y="5562729"/>
            <a:ext cx="4389509" cy="830997"/>
          </a:xfrm>
          <a:prstGeom prst="rect">
            <a:avLst/>
          </a:prstGeom>
          <a:noFill/>
        </p:spPr>
        <p:txBody>
          <a:bodyPr wrap="square" rtlCol="0">
            <a:spAutoFit/>
          </a:bodyPr>
          <a:lstStyle/>
          <a:p>
            <a:r>
              <a:rPr lang="en-US" sz="2400" dirty="0" smtClean="0"/>
              <a:t>Early, occasional, and candid conversations</a:t>
            </a:r>
            <a:endParaRPr lang="en-US" sz="2400" dirty="0"/>
          </a:p>
        </p:txBody>
      </p:sp>
      <p:pic>
        <p:nvPicPr>
          <p:cNvPr id="5" name="Picture 4"/>
          <p:cNvPicPr>
            <a:picLocks noChangeAspect="1"/>
          </p:cNvPicPr>
          <p:nvPr/>
        </p:nvPicPr>
        <p:blipFill>
          <a:blip r:embed="rId3"/>
          <a:stretch>
            <a:fillRect/>
          </a:stretch>
        </p:blipFill>
        <p:spPr>
          <a:xfrm>
            <a:off x="7095355" y="2432174"/>
            <a:ext cx="4487045" cy="2993395"/>
          </a:xfrm>
          <a:prstGeom prst="rect">
            <a:avLst/>
          </a:prstGeom>
        </p:spPr>
      </p:pic>
    </p:spTree>
    <p:extLst>
      <p:ext uri="{BB962C8B-B14F-4D97-AF65-F5344CB8AC3E}">
        <p14:creationId xmlns:p14="http://schemas.microsoft.com/office/powerpoint/2010/main" val="24192749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443345" y="1600200"/>
            <a:ext cx="4854369" cy="4953000"/>
          </a:xfrm>
        </p:spPr>
        <p:txBody>
          <a:bodyPr/>
          <a:lstStyle/>
          <a:p>
            <a:pPr marL="0" indent="0">
              <a:buNone/>
            </a:pPr>
            <a:r>
              <a:rPr lang="en-US" sz="2800" b="1" dirty="0"/>
              <a:t>Reasons to stop driving</a:t>
            </a:r>
          </a:p>
          <a:p>
            <a:r>
              <a:rPr lang="en-US" sz="2600" dirty="0"/>
              <a:t>Safety of the driver and other road users</a:t>
            </a:r>
          </a:p>
          <a:p>
            <a:r>
              <a:rPr lang="en-US" sz="2600" dirty="0"/>
              <a:t>Costs of owning a car and the worry of repairs and maintenance</a:t>
            </a:r>
          </a:p>
          <a:p>
            <a:r>
              <a:rPr lang="en-US" sz="2600" dirty="0"/>
              <a:t>Health benefits of walking or bicycling</a:t>
            </a:r>
          </a:p>
          <a:p>
            <a:r>
              <a:rPr lang="en-US" sz="2600" dirty="0"/>
              <a:t>Lifestyle benefits such as meeting people, getting to know the neighborhood</a:t>
            </a:r>
          </a:p>
        </p:txBody>
      </p:sp>
      <p:pic>
        <p:nvPicPr>
          <p:cNvPr id="5" name="Picture 4">
            <a:extLst>
              <a:ext uri="{FF2B5EF4-FFF2-40B4-BE49-F238E27FC236}">
                <a16:creationId xmlns:a16="http://schemas.microsoft.com/office/drawing/2014/main" id="{EED998FC-6F12-4874-88C5-728989D957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1070" y="1847821"/>
            <a:ext cx="5841330" cy="3886774"/>
          </a:xfrm>
          <a:prstGeom prst="rect">
            <a:avLst/>
          </a:prstGeom>
        </p:spPr>
      </p:pic>
    </p:spTree>
    <p:extLst>
      <p:ext uri="{BB962C8B-B14F-4D97-AF65-F5344CB8AC3E}">
        <p14:creationId xmlns:p14="http://schemas.microsoft.com/office/powerpoint/2010/main" val="1386000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609600" y="1600199"/>
            <a:ext cx="10972800" cy="4923263"/>
          </a:xfrm>
        </p:spPr>
        <p:txBody>
          <a:bodyPr>
            <a:normAutofit/>
          </a:bodyPr>
          <a:lstStyle/>
          <a:p>
            <a:pPr marL="0" indent="0">
              <a:buNone/>
            </a:pPr>
            <a:r>
              <a:rPr lang="en-US" sz="2800" dirty="0" smtClean="0"/>
              <a:t>New Jersey’s Mature Drivers</a:t>
            </a:r>
          </a:p>
          <a:p>
            <a:r>
              <a:rPr lang="en-US" sz="2800" dirty="0" smtClean="0"/>
              <a:t>21% of NJ’s licensed drivers are </a:t>
            </a:r>
            <a:r>
              <a:rPr lang="en-US" sz="2800" dirty="0"/>
              <a:t>aged 65 or </a:t>
            </a:r>
            <a:r>
              <a:rPr lang="en-US" sz="2800" dirty="0" smtClean="0"/>
              <a:t>older</a:t>
            </a:r>
            <a:endParaRPr lang="en-US" sz="2800" dirty="0"/>
          </a:p>
          <a:p>
            <a:r>
              <a:rPr lang="en-US" sz="2800" dirty="0" smtClean="0"/>
              <a:t>Proportion of crashes increased to over 17% in 2020 </a:t>
            </a:r>
          </a:p>
          <a:p>
            <a:r>
              <a:rPr lang="en-US" sz="2800" dirty="0" smtClean="0"/>
              <a:t>Comprised almost 26% of all driver fatalities in 2020</a:t>
            </a:r>
          </a:p>
          <a:p>
            <a:r>
              <a:rPr lang="en-US" sz="2800" dirty="0"/>
              <a:t>I</a:t>
            </a:r>
            <a:r>
              <a:rPr lang="en-US" sz="2800" dirty="0" smtClean="0"/>
              <a:t>nvolved in 14% of both pedestrian and bicycle crashes (2016-2020)</a:t>
            </a:r>
          </a:p>
          <a:p>
            <a:r>
              <a:rPr lang="en-US" sz="2800" dirty="0"/>
              <a:t>D</a:t>
            </a:r>
            <a:r>
              <a:rPr lang="en-US" sz="2800" dirty="0" smtClean="0"/>
              <a:t>istracted driving a factor </a:t>
            </a:r>
            <a:r>
              <a:rPr lang="en-US" sz="2800" dirty="0"/>
              <a:t>in </a:t>
            </a:r>
            <a:r>
              <a:rPr lang="en-US" sz="2800" dirty="0" smtClean="0"/>
              <a:t>over 25% </a:t>
            </a:r>
            <a:r>
              <a:rPr lang="en-US" sz="2800" dirty="0"/>
              <a:t>of all crashes </a:t>
            </a:r>
            <a:r>
              <a:rPr lang="en-US" sz="2800" dirty="0" smtClean="0"/>
              <a:t>(2015-2019)</a:t>
            </a:r>
            <a:endParaRPr lang="en-US" sz="2800" dirty="0"/>
          </a:p>
        </p:txBody>
      </p:sp>
    </p:spTree>
    <p:extLst>
      <p:ext uri="{BB962C8B-B14F-4D97-AF65-F5344CB8AC3E}">
        <p14:creationId xmlns:p14="http://schemas.microsoft.com/office/powerpoint/2010/main" val="4820804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600" y="1600200"/>
            <a:ext cx="4688114" cy="4876800"/>
          </a:xfrm>
        </p:spPr>
        <p:txBody>
          <a:bodyPr/>
          <a:lstStyle/>
          <a:p>
            <a:pPr marL="0" indent="0">
              <a:buNone/>
            </a:pPr>
            <a:r>
              <a:rPr lang="en-US" sz="2800" b="1" dirty="0"/>
              <a:t>Reasons to stop driving</a:t>
            </a:r>
          </a:p>
          <a:p>
            <a:r>
              <a:rPr lang="en-US" sz="2600" dirty="0" smtClean="0"/>
              <a:t>Costs </a:t>
            </a:r>
            <a:r>
              <a:rPr lang="en-US" sz="2600" dirty="0"/>
              <a:t>of owning a car and the worry of repairs and </a:t>
            </a:r>
            <a:r>
              <a:rPr lang="en-US" sz="2600" dirty="0" smtClean="0"/>
              <a:t>maintenance</a:t>
            </a:r>
            <a:endParaRPr lang="en-US" sz="2600" dirty="0"/>
          </a:p>
        </p:txBody>
      </p:sp>
      <p:sp>
        <p:nvSpPr>
          <p:cNvPr id="7" name="TextBox 6">
            <a:extLst>
              <a:ext uri="{FF2B5EF4-FFF2-40B4-BE49-F238E27FC236}">
                <a16:creationId xmlns:a16="http://schemas.microsoft.com/office/drawing/2014/main" id="{92B61470-CCA4-480D-8314-082038A26C62}"/>
              </a:ext>
            </a:extLst>
          </p:cNvPr>
          <p:cNvSpPr txBox="1"/>
          <p:nvPr/>
        </p:nvSpPr>
        <p:spPr>
          <a:xfrm>
            <a:off x="5632175" y="6215390"/>
            <a:ext cx="6104836" cy="523220"/>
          </a:xfrm>
          <a:prstGeom prst="rect">
            <a:avLst/>
          </a:prstGeom>
          <a:noFill/>
        </p:spPr>
        <p:txBody>
          <a:bodyPr wrap="square" rtlCol="0">
            <a:spAutoFit/>
          </a:bodyPr>
          <a:lstStyle/>
          <a:p>
            <a:r>
              <a:rPr lang="en-US" sz="1400" i="1" dirty="0"/>
              <a:t>Adapted from: </a:t>
            </a:r>
            <a:r>
              <a:rPr lang="en-US" sz="1400" i="1" dirty="0">
                <a:hlinkClick r:id="rId3"/>
              </a:rPr>
              <a:t>http://safemobilityfl.com/pdfs/CarCostWorksheet.pdf</a:t>
            </a:r>
            <a:endParaRPr lang="en-US" sz="1400" i="1" dirty="0"/>
          </a:p>
          <a:p>
            <a:endParaRPr lang="en-US" sz="1400" i="1"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225" y="3384452"/>
            <a:ext cx="5040215" cy="3092548"/>
          </a:xfrm>
          <a:prstGeom prst="rect">
            <a:avLst/>
          </a:prstGeom>
        </p:spPr>
      </p:pic>
      <p:graphicFrame>
        <p:nvGraphicFramePr>
          <p:cNvPr id="8" name="Table 6">
            <a:extLst>
              <a:ext uri="{FF2B5EF4-FFF2-40B4-BE49-F238E27FC236}">
                <a16:creationId xmlns:a16="http://schemas.microsoft.com/office/drawing/2014/main" id="{E1D5E87D-6B95-47D7-8006-E9B137350CC2}"/>
              </a:ext>
            </a:extLst>
          </p:cNvPr>
          <p:cNvGraphicFramePr>
            <a:graphicFrameLocks noGrp="1"/>
          </p:cNvGraphicFramePr>
          <p:nvPr>
            <p:extLst>
              <p:ext uri="{D42A27DB-BD31-4B8C-83A1-F6EECF244321}">
                <p14:modId xmlns:p14="http://schemas.microsoft.com/office/powerpoint/2010/main" val="1273606561"/>
              </p:ext>
            </p:extLst>
          </p:nvPr>
        </p:nvGraphicFramePr>
        <p:xfrm>
          <a:off x="5798430" y="533400"/>
          <a:ext cx="6104834" cy="5660480"/>
        </p:xfrm>
        <a:graphic>
          <a:graphicData uri="http://schemas.openxmlformats.org/drawingml/2006/table">
            <a:tbl>
              <a:tblPr firstRow="1" bandRow="1">
                <a:tableStyleId>{5C22544A-7EE6-4342-B048-85BDC9FD1C3A}</a:tableStyleId>
              </a:tblPr>
              <a:tblGrid>
                <a:gridCol w="2398642">
                  <a:extLst>
                    <a:ext uri="{9D8B030D-6E8A-4147-A177-3AD203B41FA5}">
                      <a16:colId xmlns:a16="http://schemas.microsoft.com/office/drawing/2014/main" val="3802977798"/>
                    </a:ext>
                  </a:extLst>
                </a:gridCol>
                <a:gridCol w="1139687">
                  <a:extLst>
                    <a:ext uri="{9D8B030D-6E8A-4147-A177-3AD203B41FA5}">
                      <a16:colId xmlns:a16="http://schemas.microsoft.com/office/drawing/2014/main" val="2991817230"/>
                    </a:ext>
                  </a:extLst>
                </a:gridCol>
                <a:gridCol w="1179444">
                  <a:extLst>
                    <a:ext uri="{9D8B030D-6E8A-4147-A177-3AD203B41FA5}">
                      <a16:colId xmlns:a16="http://schemas.microsoft.com/office/drawing/2014/main" val="3427289861"/>
                    </a:ext>
                  </a:extLst>
                </a:gridCol>
                <a:gridCol w="1387061">
                  <a:extLst>
                    <a:ext uri="{9D8B030D-6E8A-4147-A177-3AD203B41FA5}">
                      <a16:colId xmlns:a16="http://schemas.microsoft.com/office/drawing/2014/main" val="1859905370"/>
                    </a:ext>
                  </a:extLst>
                </a:gridCol>
              </a:tblGrid>
              <a:tr h="655556">
                <a:tc>
                  <a:txBody>
                    <a:bodyPr/>
                    <a:lstStyle/>
                    <a:p>
                      <a:pPr algn="l" fontAlgn="b"/>
                      <a:r>
                        <a:rPr lang="en-US" sz="1800" b="1" i="0" u="none" strike="noStrike" dirty="0">
                          <a:solidFill>
                            <a:schemeClr val="bg1"/>
                          </a:solidFill>
                          <a:effectLst/>
                          <a:latin typeface="Calibri" panose="020F0502020204030204" pitchFamily="34" charset="0"/>
                        </a:rPr>
                        <a:t>Type of Cost</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Unit Cost</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Frequency per Year</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Total Cost per Year</a:t>
                      </a:r>
                    </a:p>
                  </a:txBody>
                  <a:tcPr anchor="b"/>
                </a:tc>
                <a:extLst>
                  <a:ext uri="{0D108BD9-81ED-4DB2-BD59-A6C34878D82A}">
                    <a16:rowId xmlns:a16="http://schemas.microsoft.com/office/drawing/2014/main" val="2143091416"/>
                  </a:ext>
                </a:extLst>
              </a:tr>
              <a:tr h="540548">
                <a:tc>
                  <a:txBody>
                    <a:bodyPr/>
                    <a:lstStyle/>
                    <a:p>
                      <a:pPr algn="l" fontAlgn="b"/>
                      <a:r>
                        <a:rPr lang="en-US" sz="1800" b="0" i="0" u="none" strike="noStrike" dirty="0">
                          <a:solidFill>
                            <a:srgbClr val="000000"/>
                          </a:solidFill>
                          <a:effectLst/>
                          <a:latin typeface="Calibri" panose="020F0502020204030204" pitchFamily="34" charset="0"/>
                        </a:rPr>
                        <a:t>Monthly Car Payment</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$500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12</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$6,000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2268014001"/>
                  </a:ext>
                </a:extLst>
              </a:tr>
              <a:tr h="540548">
                <a:tc>
                  <a:txBody>
                    <a:bodyPr/>
                    <a:lstStyle/>
                    <a:p>
                      <a:pPr algn="l" fontAlgn="b"/>
                      <a:r>
                        <a:rPr lang="en-US" sz="1800" b="0" i="0" u="none" strike="noStrike" dirty="0">
                          <a:solidFill>
                            <a:srgbClr val="000000"/>
                          </a:solidFill>
                          <a:effectLst/>
                          <a:latin typeface="Calibri" panose="020F0502020204030204" pitchFamily="34" charset="0"/>
                        </a:rPr>
                        <a:t>Annual Routine Maintenance Cost (i.e. oil changes)</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$110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$110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336103245"/>
                  </a:ext>
                </a:extLst>
              </a:tr>
              <a:tr h="749207">
                <a:tc>
                  <a:txBody>
                    <a:bodyPr/>
                    <a:lstStyle/>
                    <a:p>
                      <a:pPr algn="l" fontAlgn="b"/>
                      <a:r>
                        <a:rPr lang="en-US" sz="1800" b="0" i="0" u="none" strike="noStrike" dirty="0">
                          <a:solidFill>
                            <a:srgbClr val="000000"/>
                          </a:solidFill>
                          <a:effectLst/>
                          <a:latin typeface="Calibri" panose="020F0502020204030204" pitchFamily="34" charset="0"/>
                        </a:rPr>
                        <a:t>Annual Repair/Replacement Cost (i.e. tires, battery, transmission)</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$300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$300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110233772"/>
                  </a:ext>
                </a:extLst>
              </a:tr>
              <a:tr h="540548">
                <a:tc>
                  <a:txBody>
                    <a:bodyPr/>
                    <a:lstStyle/>
                    <a:p>
                      <a:pPr algn="l" fontAlgn="b"/>
                      <a:r>
                        <a:rPr lang="en-US" sz="1800" b="0" i="0" u="none" strike="noStrike" dirty="0">
                          <a:solidFill>
                            <a:srgbClr val="000000"/>
                          </a:solidFill>
                          <a:effectLst/>
                          <a:latin typeface="Calibri" panose="020F0502020204030204" pitchFamily="34" charset="0"/>
                        </a:rPr>
                        <a:t>Annual Auto Insurance</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$1,000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$1,000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776913457"/>
                  </a:ext>
                </a:extLst>
              </a:tr>
              <a:tr h="540548">
                <a:tc>
                  <a:txBody>
                    <a:bodyPr/>
                    <a:lstStyle/>
                    <a:p>
                      <a:pPr algn="l" fontAlgn="b"/>
                      <a:r>
                        <a:rPr lang="en-US" sz="1800" b="0" i="0" u="none" strike="noStrike">
                          <a:solidFill>
                            <a:srgbClr val="000000"/>
                          </a:solidFill>
                          <a:effectLst/>
                          <a:latin typeface="Calibri" panose="020F0502020204030204" pitchFamily="34" charset="0"/>
                        </a:rPr>
                        <a:t>Annual Licensing &amp; Registration Fees</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$40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$40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3807056714"/>
                  </a:ext>
                </a:extLst>
              </a:tr>
              <a:tr h="540548">
                <a:tc>
                  <a:txBody>
                    <a:bodyPr/>
                    <a:lstStyle/>
                    <a:p>
                      <a:pPr algn="l" fontAlgn="b"/>
                      <a:r>
                        <a:rPr lang="en-US" sz="1800" b="0" i="0" u="none" strike="noStrike" dirty="0">
                          <a:solidFill>
                            <a:srgbClr val="000000"/>
                          </a:solidFill>
                          <a:effectLst/>
                          <a:latin typeface="Calibri" panose="020F0502020204030204" pitchFamily="34" charset="0"/>
                        </a:rPr>
                        <a:t>Monthly Gas/Parking/Toll Costs</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$70</a:t>
                      </a:r>
                      <a:endParaRPr lang="en-US" sz="1800" b="0" i="0" u="none" strike="noStrike" dirty="0">
                        <a:solidFill>
                          <a:srgbClr val="000000"/>
                        </a:solidFill>
                        <a:effectLst/>
                        <a:latin typeface="Calibri" panose="020F0502020204030204" pitchFamily="34" charset="0"/>
                      </a:endParaRP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12</a:t>
                      </a:r>
                    </a:p>
                  </a:txBody>
                  <a:tcPr anchor="ctr"/>
                </a:tc>
                <a:tc>
                  <a:txBody>
                    <a:bodyPr/>
                    <a:lstStyle/>
                    <a:p>
                      <a:pPr algn="ctr" fontAlgn="b"/>
                      <a:r>
                        <a:rPr lang="en-US" sz="1800" b="0" i="0" u="none" strike="noStrike" dirty="0" smtClean="0">
                          <a:solidFill>
                            <a:srgbClr val="000000"/>
                          </a:solidFill>
                          <a:effectLst/>
                          <a:latin typeface="Calibri" panose="020F0502020204030204" pitchFamily="34" charset="0"/>
                        </a:rPr>
                        <a:t>$840</a:t>
                      </a:r>
                      <a:endParaRPr lang="en-US" sz="18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2266468175"/>
                  </a:ext>
                </a:extLst>
              </a:tr>
              <a:tr h="540548">
                <a:tc>
                  <a:txBody>
                    <a:bodyPr/>
                    <a:lstStyle/>
                    <a:p>
                      <a:pPr algn="l" fontAlgn="b"/>
                      <a:r>
                        <a:rPr lang="en-US" sz="1800" b="1" i="0" u="none" strike="noStrike" dirty="0">
                          <a:solidFill>
                            <a:srgbClr val="000000"/>
                          </a:solidFill>
                          <a:effectLst/>
                          <a:latin typeface="Calibri" panose="020F0502020204030204" pitchFamily="34" charset="0"/>
                        </a:rPr>
                        <a:t>Total Annual Cost</a:t>
                      </a:r>
                    </a:p>
                  </a:txBody>
                  <a:tcPr anchor="ctr"/>
                </a:tc>
                <a:tc gridSpan="2">
                  <a:txBody>
                    <a:bodyPr/>
                    <a:lstStyle/>
                    <a:p>
                      <a:pPr algn="ctr" fontAlgn="b"/>
                      <a:endParaRPr lang="en-US" sz="1800" b="1" i="0" u="none" strike="noStrike" dirty="0">
                        <a:solidFill>
                          <a:srgbClr val="000000"/>
                        </a:solidFill>
                        <a:effectLst/>
                        <a:latin typeface="Calibri" panose="020F0502020204030204" pitchFamily="34" charset="0"/>
                      </a:endParaRPr>
                    </a:p>
                  </a:txBody>
                  <a:tcPr anchor="ctr"/>
                </a:tc>
                <a:tc hMerge="1">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i="0" u="none" strike="noStrike" dirty="0" smtClean="0">
                          <a:solidFill>
                            <a:srgbClr val="000000"/>
                          </a:solidFill>
                          <a:effectLst/>
                          <a:latin typeface="Calibri" panose="020F0502020204030204" pitchFamily="34" charset="0"/>
                        </a:rPr>
                        <a:t>$8,290</a:t>
                      </a:r>
                      <a:endParaRPr lang="en-US" sz="1800" b="1"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3301035102"/>
                  </a:ext>
                </a:extLst>
              </a:tr>
            </a:tbl>
          </a:graphicData>
        </a:graphic>
      </p:graphicFrame>
    </p:spTree>
    <p:extLst>
      <p:ext uri="{BB962C8B-B14F-4D97-AF65-F5344CB8AC3E}">
        <p14:creationId xmlns:p14="http://schemas.microsoft.com/office/powerpoint/2010/main" val="18339075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599" y="1600200"/>
            <a:ext cx="5486401" cy="4876800"/>
          </a:xfrm>
        </p:spPr>
        <p:txBody>
          <a:bodyPr>
            <a:normAutofit/>
          </a:bodyPr>
          <a:lstStyle/>
          <a:p>
            <a:pPr marL="0" indent="0">
              <a:buNone/>
            </a:pPr>
            <a:r>
              <a:rPr lang="en-US" sz="2800" b="1" dirty="0"/>
              <a:t>Needs of driving retirees</a:t>
            </a:r>
            <a:r>
              <a:rPr lang="en-US" b="1" dirty="0"/>
              <a:t>:</a:t>
            </a:r>
          </a:p>
          <a:p>
            <a:pPr marL="0" indent="0">
              <a:buNone/>
            </a:pPr>
            <a:endParaRPr lang="en-US" dirty="0"/>
          </a:p>
          <a:p>
            <a:r>
              <a:rPr lang="en-US" sz="2600" dirty="0"/>
              <a:t>How do I get food?</a:t>
            </a:r>
          </a:p>
          <a:p>
            <a:r>
              <a:rPr lang="en-US" sz="2600" dirty="0"/>
              <a:t>How do I get to medical appointments?</a:t>
            </a:r>
          </a:p>
          <a:p>
            <a:r>
              <a:rPr lang="en-US" sz="2600" dirty="0"/>
              <a:t>How do I get to the park to walk? To the gym? </a:t>
            </a:r>
          </a:p>
          <a:p>
            <a:r>
              <a:rPr lang="en-US" sz="2600" dirty="0"/>
              <a:t>How do I do other errands</a:t>
            </a:r>
            <a:r>
              <a:rPr lang="en-US" sz="2600" dirty="0" smtClean="0"/>
              <a:t>?</a:t>
            </a:r>
          </a:p>
          <a:p>
            <a:r>
              <a:rPr lang="en-US" sz="2600" dirty="0" smtClean="0"/>
              <a:t>How do I get to worship services?</a:t>
            </a:r>
            <a:endParaRPr lang="en-US" sz="2600" dirty="0"/>
          </a:p>
          <a:p>
            <a:r>
              <a:rPr lang="en-US" sz="2600" dirty="0"/>
              <a:t>How do I visit friends?</a:t>
            </a:r>
          </a:p>
        </p:txBody>
      </p:sp>
      <p:pic>
        <p:nvPicPr>
          <p:cNvPr id="5" name="Picture 4">
            <a:extLst>
              <a:ext uri="{FF2B5EF4-FFF2-40B4-BE49-F238E27FC236}">
                <a16:creationId xmlns:a16="http://schemas.microsoft.com/office/drawing/2014/main" id="{DFECD78C-1526-454F-86D5-53A2DA2C1F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017486"/>
            <a:ext cx="5745481" cy="3830320"/>
          </a:xfrm>
          <a:prstGeom prst="rect">
            <a:avLst/>
          </a:prstGeom>
        </p:spPr>
      </p:pic>
    </p:spTree>
    <p:extLst>
      <p:ext uri="{BB962C8B-B14F-4D97-AF65-F5344CB8AC3E}">
        <p14:creationId xmlns:p14="http://schemas.microsoft.com/office/powerpoint/2010/main" val="21769216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6000" y="1600200"/>
            <a:ext cx="5486400" cy="4876800"/>
          </a:xfrm>
        </p:spPr>
        <p:txBody>
          <a:bodyPr/>
          <a:lstStyle/>
          <a:p>
            <a:pPr marL="0" indent="0">
              <a:buNone/>
            </a:pPr>
            <a:r>
              <a:rPr lang="en-US" sz="2800" b="1" dirty="0" smtClean="0"/>
              <a:t>Mobility Options:</a:t>
            </a:r>
            <a:endParaRPr lang="en-US" sz="2800" b="1" dirty="0"/>
          </a:p>
          <a:p>
            <a:pPr marL="0" indent="0">
              <a:buNone/>
            </a:pPr>
            <a:endParaRPr lang="en-US" dirty="0"/>
          </a:p>
          <a:p>
            <a:r>
              <a:rPr lang="en-US" sz="2600" dirty="0"/>
              <a:t>Rides with Friends &amp; Family </a:t>
            </a:r>
          </a:p>
          <a:p>
            <a:r>
              <a:rPr lang="en-US" sz="2600" dirty="0"/>
              <a:t>Walkability – “Complete Streets” </a:t>
            </a:r>
          </a:p>
          <a:p>
            <a:r>
              <a:rPr lang="en-US" sz="2600" dirty="0" smtClean="0"/>
              <a:t>Accessible </a:t>
            </a:r>
            <a:r>
              <a:rPr lang="en-US" sz="2600" dirty="0"/>
              <a:t>Fixed Route Transportation </a:t>
            </a:r>
          </a:p>
          <a:p>
            <a:r>
              <a:rPr lang="en-US" sz="2600" dirty="0" smtClean="0"/>
              <a:t>Access Link– Paratransit</a:t>
            </a:r>
          </a:p>
          <a:p>
            <a:r>
              <a:rPr lang="en-US" sz="2600" dirty="0" smtClean="0"/>
              <a:t>Community Transportation</a:t>
            </a:r>
            <a:endParaRPr lang="en-US" sz="2600" dirty="0"/>
          </a:p>
          <a:p>
            <a:r>
              <a:rPr lang="en-US" sz="2600" dirty="0"/>
              <a:t>Mobility on Demand (UBER, Lyft) </a:t>
            </a:r>
          </a:p>
        </p:txBody>
      </p:sp>
      <p:sp>
        <p:nvSpPr>
          <p:cNvPr id="4" name="TextBox 3"/>
          <p:cNvSpPr txBox="1"/>
          <p:nvPr/>
        </p:nvSpPr>
        <p:spPr>
          <a:xfrm>
            <a:off x="2798333" y="1902744"/>
            <a:ext cx="1188783" cy="1569660"/>
          </a:xfrm>
          <a:prstGeom prst="rect">
            <a:avLst/>
          </a:prstGeom>
          <a:noFill/>
        </p:spPr>
        <p:txBody>
          <a:bodyPr wrap="square" rtlCol="0">
            <a:spAutoFit/>
          </a:bodyPr>
          <a:lstStyle/>
          <a:p>
            <a:r>
              <a:rPr lang="en-US" sz="9600" dirty="0" smtClean="0"/>
              <a:t>?</a:t>
            </a:r>
            <a:endParaRPr lang="en-US" sz="96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107" y="2919230"/>
            <a:ext cx="2857909" cy="2238740"/>
          </a:xfrm>
          <a:prstGeom prst="rect">
            <a:avLst/>
          </a:prstGeom>
        </p:spPr>
      </p:pic>
      <p:sp>
        <p:nvSpPr>
          <p:cNvPr id="6" name="Right Arrow 5"/>
          <p:cNvSpPr/>
          <p:nvPr/>
        </p:nvSpPr>
        <p:spPr>
          <a:xfrm>
            <a:off x="2871882" y="402557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3253" y="3377146"/>
            <a:ext cx="1580388" cy="1580388"/>
          </a:xfrm>
          <a:prstGeom prst="rect">
            <a:avLst/>
          </a:prstGeom>
        </p:spPr>
      </p:pic>
    </p:spTree>
    <p:extLst>
      <p:ext uri="{BB962C8B-B14F-4D97-AF65-F5344CB8AC3E}">
        <p14:creationId xmlns:p14="http://schemas.microsoft.com/office/powerpoint/2010/main" val="908552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p:txBody>
          <a:bodyPr/>
          <a:lstStyle/>
          <a:p>
            <a:pPr marL="0" indent="0">
              <a:buNone/>
            </a:pPr>
            <a:r>
              <a:rPr lang="en-US" sz="2800" b="1" dirty="0"/>
              <a:t>What are the options in </a:t>
            </a:r>
            <a:r>
              <a:rPr lang="en-US" sz="2800" b="1" dirty="0" smtClean="0"/>
              <a:t>this community</a:t>
            </a:r>
            <a:r>
              <a:rPr lang="en-US" sz="2800" b="1" dirty="0"/>
              <a:t>?</a:t>
            </a:r>
          </a:p>
          <a:p>
            <a:endParaRPr lang="en-US" sz="2800" dirty="0"/>
          </a:p>
          <a:p>
            <a:r>
              <a:rPr lang="en-US" sz="2600" dirty="0" smtClean="0"/>
              <a:t>Local Senior </a:t>
            </a:r>
            <a:r>
              <a:rPr lang="en-US" sz="2600" dirty="0"/>
              <a:t>Bus? </a:t>
            </a:r>
          </a:p>
          <a:p>
            <a:r>
              <a:rPr lang="en-US" sz="2600" dirty="0"/>
              <a:t>Walking/bicycling?</a:t>
            </a:r>
          </a:p>
          <a:p>
            <a:r>
              <a:rPr lang="en-US" sz="2600" dirty="0"/>
              <a:t>Ride with </a:t>
            </a:r>
            <a:r>
              <a:rPr lang="en-US" sz="2600" dirty="0" smtClean="0"/>
              <a:t>volunteer driver?</a:t>
            </a:r>
            <a:endParaRPr lang="en-US" sz="2600" dirty="0"/>
          </a:p>
          <a:p>
            <a:r>
              <a:rPr lang="en-US" sz="2600" dirty="0"/>
              <a:t>Ride hailing/ Ride sharing?</a:t>
            </a:r>
          </a:p>
          <a:p>
            <a:r>
              <a:rPr lang="en-US" sz="2600" dirty="0"/>
              <a:t>Paratransit?</a:t>
            </a:r>
          </a:p>
          <a:p>
            <a:r>
              <a:rPr lang="en-US" sz="2600" dirty="0"/>
              <a:t>NJ TRANSIT?</a:t>
            </a:r>
          </a:p>
          <a:p>
            <a:endParaRPr lang="en-US" sz="2600" dirty="0"/>
          </a:p>
        </p:txBody>
      </p:sp>
      <p:pic>
        <p:nvPicPr>
          <p:cNvPr id="5" name="Picture 4">
            <a:extLst>
              <a:ext uri="{FF2B5EF4-FFF2-40B4-BE49-F238E27FC236}">
                <a16:creationId xmlns:a16="http://schemas.microsoft.com/office/drawing/2014/main" id="{B3ADBFEA-06F8-4756-AEDE-5E75572C9A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2259148"/>
            <a:ext cx="5526677" cy="3684452"/>
          </a:xfrm>
          <a:prstGeom prst="rect">
            <a:avLst/>
          </a:prstGeom>
        </p:spPr>
      </p:pic>
    </p:spTree>
    <p:extLst>
      <p:ext uri="{BB962C8B-B14F-4D97-AF65-F5344CB8AC3E}">
        <p14:creationId xmlns:p14="http://schemas.microsoft.com/office/powerpoint/2010/main" val="21492016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to Living Car-free</a:t>
            </a:r>
          </a:p>
        </p:txBody>
      </p:sp>
      <p:sp>
        <p:nvSpPr>
          <p:cNvPr id="3" name="Content Placeholder 2"/>
          <p:cNvSpPr>
            <a:spLocks noGrp="1"/>
          </p:cNvSpPr>
          <p:nvPr>
            <p:ph idx="1"/>
          </p:nvPr>
        </p:nvSpPr>
        <p:spPr>
          <a:xfrm>
            <a:off x="429491" y="1769712"/>
            <a:ext cx="4756484" cy="4876800"/>
          </a:xfrm>
        </p:spPr>
        <p:txBody>
          <a:bodyPr>
            <a:normAutofit/>
          </a:bodyPr>
          <a:lstStyle/>
          <a:p>
            <a:pPr marL="0" indent="0">
              <a:buNone/>
            </a:pPr>
            <a:r>
              <a:rPr lang="en-US" sz="2800" b="1" dirty="0"/>
              <a:t>Create a plan</a:t>
            </a:r>
          </a:p>
          <a:p>
            <a:pPr lvl="1"/>
            <a:r>
              <a:rPr lang="en-US" sz="2600" dirty="0"/>
              <a:t>Where do I want to go?</a:t>
            </a:r>
          </a:p>
          <a:p>
            <a:pPr lvl="1"/>
            <a:r>
              <a:rPr lang="en-US" sz="2600" dirty="0"/>
              <a:t>How often do I go?</a:t>
            </a:r>
          </a:p>
          <a:p>
            <a:pPr lvl="1"/>
            <a:r>
              <a:rPr lang="en-US" sz="2600" dirty="0"/>
              <a:t>How far?</a:t>
            </a:r>
          </a:p>
          <a:p>
            <a:pPr lvl="1"/>
            <a:r>
              <a:rPr lang="en-US" sz="2600" dirty="0"/>
              <a:t>What options are available?</a:t>
            </a:r>
          </a:p>
          <a:p>
            <a:pPr lvl="2">
              <a:buFont typeface="Courier New" panose="02070309020205020404" pitchFamily="49" charset="0"/>
              <a:buChar char="o"/>
            </a:pPr>
            <a:r>
              <a:rPr lang="en-US" sz="2600" dirty="0"/>
              <a:t>First choice</a:t>
            </a:r>
          </a:p>
          <a:p>
            <a:pPr lvl="2">
              <a:buFont typeface="Courier New" panose="02070309020205020404" pitchFamily="49" charset="0"/>
              <a:buChar char="o"/>
            </a:pPr>
            <a:r>
              <a:rPr lang="en-US" sz="2600" dirty="0"/>
              <a:t>Alternative</a:t>
            </a:r>
          </a:p>
          <a:p>
            <a:pPr lvl="1"/>
            <a:r>
              <a:rPr lang="en-US" sz="2600" dirty="0"/>
              <a:t>Can I combine a trip or mode?</a:t>
            </a:r>
          </a:p>
          <a:p>
            <a:endParaRPr lang="en-US" dirty="0"/>
          </a:p>
          <a:p>
            <a:endParaRPr lang="en-US" dirty="0"/>
          </a:p>
        </p:txBody>
      </p:sp>
      <p:sp>
        <p:nvSpPr>
          <p:cNvPr id="5" name="TextBox 4"/>
          <p:cNvSpPr txBox="1"/>
          <p:nvPr/>
        </p:nvSpPr>
        <p:spPr>
          <a:xfrm>
            <a:off x="5366214" y="5937372"/>
            <a:ext cx="3676185" cy="276999"/>
          </a:xfrm>
          <a:prstGeom prst="rect">
            <a:avLst/>
          </a:prstGeom>
          <a:noFill/>
        </p:spPr>
        <p:txBody>
          <a:bodyPr wrap="square" rtlCol="0">
            <a:spAutoFit/>
          </a:bodyPr>
          <a:lstStyle/>
          <a:p>
            <a:r>
              <a:rPr lang="en-US" sz="1200" dirty="0"/>
              <a:t>Florida’s Guide to Safe Mobility for Life</a:t>
            </a:r>
          </a:p>
        </p:txBody>
      </p:sp>
      <p:graphicFrame>
        <p:nvGraphicFramePr>
          <p:cNvPr id="6" name="Table 5"/>
          <p:cNvGraphicFramePr>
            <a:graphicFrameLocks noGrp="1"/>
          </p:cNvGraphicFramePr>
          <p:nvPr>
            <p:extLst>
              <p:ext uri="{D42A27DB-BD31-4B8C-83A1-F6EECF244321}">
                <p14:modId xmlns:p14="http://schemas.microsoft.com/office/powerpoint/2010/main" val="230962611"/>
              </p:ext>
            </p:extLst>
          </p:nvPr>
        </p:nvGraphicFramePr>
        <p:xfrm>
          <a:off x="5518484" y="1769712"/>
          <a:ext cx="6248400" cy="407924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1945895557"/>
                    </a:ext>
                  </a:extLst>
                </a:gridCol>
                <a:gridCol w="3124200">
                  <a:extLst>
                    <a:ext uri="{9D8B030D-6E8A-4147-A177-3AD203B41FA5}">
                      <a16:colId xmlns:a16="http://schemas.microsoft.com/office/drawing/2014/main" val="765720441"/>
                    </a:ext>
                  </a:extLst>
                </a:gridCol>
              </a:tblGrid>
              <a:tr h="370840">
                <a:tc gridSpan="2">
                  <a:txBody>
                    <a:bodyPr/>
                    <a:lstStyle/>
                    <a:p>
                      <a:pPr algn="ctr"/>
                      <a:r>
                        <a:rPr lang="en-US" dirty="0" smtClean="0"/>
                        <a:t>Destinations</a:t>
                      </a:r>
                      <a:endParaRPr lang="en-US" dirty="0"/>
                    </a:p>
                  </a:txBody>
                  <a:tcPr/>
                </a:tc>
                <a:tc hMerge="1">
                  <a:txBody>
                    <a:bodyPr/>
                    <a:lstStyle/>
                    <a:p>
                      <a:endParaRPr lang="en-US" dirty="0"/>
                    </a:p>
                  </a:txBody>
                  <a:tcPr/>
                </a:tc>
                <a:extLst>
                  <a:ext uri="{0D108BD9-81ED-4DB2-BD59-A6C34878D82A}">
                    <a16:rowId xmlns:a16="http://schemas.microsoft.com/office/drawing/2014/main" val="2042923354"/>
                  </a:ext>
                </a:extLst>
              </a:tr>
              <a:tr h="370840">
                <a:tc>
                  <a:txBody>
                    <a:bodyPr/>
                    <a:lstStyle/>
                    <a:p>
                      <a:r>
                        <a:rPr lang="en-US" dirty="0" smtClean="0"/>
                        <a:t>Classes</a:t>
                      </a:r>
                      <a:endParaRPr lang="en-US" dirty="0"/>
                    </a:p>
                  </a:txBody>
                  <a:tcPr/>
                </a:tc>
                <a:tc>
                  <a:txBody>
                    <a:bodyPr/>
                    <a:lstStyle/>
                    <a:p>
                      <a:r>
                        <a:rPr lang="en-US" dirty="0" smtClean="0"/>
                        <a:t>Movies/Museums/Theaters</a:t>
                      </a:r>
                      <a:endParaRPr lang="en-US" dirty="0"/>
                    </a:p>
                  </a:txBody>
                  <a:tcPr/>
                </a:tc>
                <a:extLst>
                  <a:ext uri="{0D108BD9-81ED-4DB2-BD59-A6C34878D82A}">
                    <a16:rowId xmlns:a16="http://schemas.microsoft.com/office/drawing/2014/main" val="647385369"/>
                  </a:ext>
                </a:extLst>
              </a:tr>
              <a:tr h="370840">
                <a:tc>
                  <a:txBody>
                    <a:bodyPr/>
                    <a:lstStyle/>
                    <a:p>
                      <a:r>
                        <a:rPr lang="en-US" dirty="0" smtClean="0"/>
                        <a:t>Community Center</a:t>
                      </a:r>
                      <a:endParaRPr lang="en-US" dirty="0"/>
                    </a:p>
                  </a:txBody>
                  <a:tcPr/>
                </a:tc>
                <a:tc>
                  <a:txBody>
                    <a:bodyPr/>
                    <a:lstStyle/>
                    <a:p>
                      <a:r>
                        <a:rPr lang="en-US" dirty="0" smtClean="0"/>
                        <a:t>Park</a:t>
                      </a:r>
                      <a:endParaRPr lang="en-US" dirty="0"/>
                    </a:p>
                  </a:txBody>
                  <a:tcPr/>
                </a:tc>
                <a:extLst>
                  <a:ext uri="{0D108BD9-81ED-4DB2-BD59-A6C34878D82A}">
                    <a16:rowId xmlns:a16="http://schemas.microsoft.com/office/drawing/2014/main" val="317920953"/>
                  </a:ext>
                </a:extLst>
              </a:tr>
              <a:tr h="370840">
                <a:tc>
                  <a:txBody>
                    <a:bodyPr/>
                    <a:lstStyle/>
                    <a:p>
                      <a:r>
                        <a:rPr lang="en-US" dirty="0" smtClean="0"/>
                        <a:t>Community Events</a:t>
                      </a:r>
                      <a:endParaRPr lang="en-US" dirty="0"/>
                    </a:p>
                  </a:txBody>
                  <a:tcPr/>
                </a:tc>
                <a:tc>
                  <a:txBody>
                    <a:bodyPr/>
                    <a:lstStyle/>
                    <a:p>
                      <a:r>
                        <a:rPr lang="en-US" dirty="0" smtClean="0"/>
                        <a:t>Pharmacy</a:t>
                      </a:r>
                      <a:endParaRPr lang="en-US" dirty="0"/>
                    </a:p>
                  </a:txBody>
                  <a:tcPr/>
                </a:tc>
                <a:extLst>
                  <a:ext uri="{0D108BD9-81ED-4DB2-BD59-A6C34878D82A}">
                    <a16:rowId xmlns:a16="http://schemas.microsoft.com/office/drawing/2014/main" val="60634427"/>
                  </a:ext>
                </a:extLst>
              </a:tr>
              <a:tr h="370840">
                <a:tc>
                  <a:txBody>
                    <a:bodyPr/>
                    <a:lstStyle/>
                    <a:p>
                      <a:r>
                        <a:rPr lang="en-US" dirty="0" smtClean="0"/>
                        <a:t>Doctor</a:t>
                      </a:r>
                      <a:r>
                        <a:rPr lang="en-US" baseline="0" dirty="0" smtClean="0"/>
                        <a:t> Dentist</a:t>
                      </a:r>
                      <a:endParaRPr lang="en-US" dirty="0"/>
                    </a:p>
                  </a:txBody>
                  <a:tcPr/>
                </a:tc>
                <a:tc>
                  <a:txBody>
                    <a:bodyPr/>
                    <a:lstStyle/>
                    <a:p>
                      <a:r>
                        <a:rPr lang="en-US" dirty="0" smtClean="0"/>
                        <a:t>Place of Worship</a:t>
                      </a:r>
                      <a:endParaRPr lang="en-US" dirty="0"/>
                    </a:p>
                  </a:txBody>
                  <a:tcPr/>
                </a:tc>
                <a:extLst>
                  <a:ext uri="{0D108BD9-81ED-4DB2-BD59-A6C34878D82A}">
                    <a16:rowId xmlns:a16="http://schemas.microsoft.com/office/drawing/2014/main" val="188992557"/>
                  </a:ext>
                </a:extLst>
              </a:tr>
              <a:tr h="370840">
                <a:tc>
                  <a:txBody>
                    <a:bodyPr/>
                    <a:lstStyle/>
                    <a:p>
                      <a:r>
                        <a:rPr lang="en-US" dirty="0" smtClean="0"/>
                        <a:t>Family</a:t>
                      </a:r>
                      <a:endParaRPr lang="en-US" dirty="0"/>
                    </a:p>
                  </a:txBody>
                  <a:tcPr/>
                </a:tc>
                <a:tc>
                  <a:txBody>
                    <a:bodyPr/>
                    <a:lstStyle/>
                    <a:p>
                      <a:r>
                        <a:rPr lang="en-US" dirty="0" smtClean="0"/>
                        <a:t>Restaurants</a:t>
                      </a:r>
                      <a:endParaRPr lang="en-US" dirty="0"/>
                    </a:p>
                  </a:txBody>
                  <a:tcPr/>
                </a:tc>
                <a:extLst>
                  <a:ext uri="{0D108BD9-81ED-4DB2-BD59-A6C34878D82A}">
                    <a16:rowId xmlns:a16="http://schemas.microsoft.com/office/drawing/2014/main" val="4072999275"/>
                  </a:ext>
                </a:extLst>
              </a:tr>
              <a:tr h="370840">
                <a:tc>
                  <a:txBody>
                    <a:bodyPr/>
                    <a:lstStyle/>
                    <a:p>
                      <a:r>
                        <a:rPr lang="en-US" dirty="0" smtClean="0"/>
                        <a:t>Friends</a:t>
                      </a:r>
                      <a:endParaRPr lang="en-US"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dirty="0" smtClean="0"/>
                        <a:t>Other shopping</a:t>
                      </a:r>
                    </a:p>
                  </a:txBody>
                  <a:tcPr/>
                </a:tc>
                <a:extLst>
                  <a:ext uri="{0D108BD9-81ED-4DB2-BD59-A6C34878D82A}">
                    <a16:rowId xmlns:a16="http://schemas.microsoft.com/office/drawing/2014/main" val="3519815866"/>
                  </a:ext>
                </a:extLst>
              </a:tr>
              <a:tr h="370840">
                <a:tc>
                  <a:txBody>
                    <a:bodyPr/>
                    <a:lstStyle/>
                    <a:p>
                      <a:r>
                        <a:rPr lang="en-US" dirty="0" smtClean="0"/>
                        <a:t>Grocery/Supermarket</a:t>
                      </a:r>
                      <a:endParaRPr lang="en-US" dirty="0"/>
                    </a:p>
                  </a:txBody>
                  <a:tcPr/>
                </a:tc>
                <a:tc>
                  <a:txBody>
                    <a:bodyPr/>
                    <a:lstStyle/>
                    <a:p>
                      <a:r>
                        <a:rPr lang="en-US" dirty="0" smtClean="0"/>
                        <a:t>Sporting Events</a:t>
                      </a:r>
                      <a:endParaRPr lang="en-US" dirty="0"/>
                    </a:p>
                  </a:txBody>
                  <a:tcPr/>
                </a:tc>
                <a:extLst>
                  <a:ext uri="{0D108BD9-81ED-4DB2-BD59-A6C34878D82A}">
                    <a16:rowId xmlns:a16="http://schemas.microsoft.com/office/drawing/2014/main" val="856506228"/>
                  </a:ext>
                </a:extLst>
              </a:tr>
              <a:tr h="370840">
                <a:tc>
                  <a:txBody>
                    <a:bodyPr/>
                    <a:lstStyle/>
                    <a:p>
                      <a:r>
                        <a:rPr lang="en-US" dirty="0" smtClean="0"/>
                        <a:t>Hair Salon/Barbershop</a:t>
                      </a:r>
                      <a:endParaRPr lang="en-US" dirty="0"/>
                    </a:p>
                  </a:txBody>
                  <a:tcPr/>
                </a:tc>
                <a:tc>
                  <a:txBody>
                    <a:bodyPr/>
                    <a:lstStyle/>
                    <a:p>
                      <a:r>
                        <a:rPr lang="en-US" dirty="0" smtClean="0"/>
                        <a:t>Veterinarian</a:t>
                      </a:r>
                      <a:endParaRPr lang="en-US" dirty="0"/>
                    </a:p>
                  </a:txBody>
                  <a:tcPr/>
                </a:tc>
                <a:extLst>
                  <a:ext uri="{0D108BD9-81ED-4DB2-BD59-A6C34878D82A}">
                    <a16:rowId xmlns:a16="http://schemas.microsoft.com/office/drawing/2014/main" val="631160386"/>
                  </a:ext>
                </a:extLst>
              </a:tr>
              <a:tr h="370840">
                <a:tc>
                  <a:txBody>
                    <a:bodyPr/>
                    <a:lstStyle/>
                    <a:p>
                      <a:r>
                        <a:rPr lang="en-US" dirty="0" smtClean="0"/>
                        <a:t>Health Club</a:t>
                      </a:r>
                      <a:endParaRPr lang="en-US" dirty="0"/>
                    </a:p>
                  </a:txBody>
                  <a:tcPr/>
                </a:tc>
                <a:tc>
                  <a:txBody>
                    <a:bodyPr/>
                    <a:lstStyle/>
                    <a:p>
                      <a:r>
                        <a:rPr lang="en-US" dirty="0" smtClean="0"/>
                        <a:t>Volunteer</a:t>
                      </a:r>
                      <a:r>
                        <a:rPr lang="en-US" baseline="0" dirty="0" smtClean="0"/>
                        <a:t>ing</a:t>
                      </a:r>
                      <a:endParaRPr lang="en-US" dirty="0"/>
                    </a:p>
                  </a:txBody>
                  <a:tcPr/>
                </a:tc>
                <a:extLst>
                  <a:ext uri="{0D108BD9-81ED-4DB2-BD59-A6C34878D82A}">
                    <a16:rowId xmlns:a16="http://schemas.microsoft.com/office/drawing/2014/main" val="3352521181"/>
                  </a:ext>
                </a:extLst>
              </a:tr>
              <a:tr h="370840">
                <a:tc>
                  <a:txBody>
                    <a:bodyPr/>
                    <a:lstStyle/>
                    <a:p>
                      <a:r>
                        <a:rPr lang="en-US" dirty="0" smtClean="0"/>
                        <a:t>Library</a:t>
                      </a:r>
                      <a:endParaRPr lang="en-US" dirty="0"/>
                    </a:p>
                  </a:txBody>
                  <a:tcPr/>
                </a:tc>
                <a:tc>
                  <a:txBody>
                    <a:bodyPr/>
                    <a:lstStyle/>
                    <a:p>
                      <a:r>
                        <a:rPr lang="en-US" dirty="0" smtClean="0"/>
                        <a:t>Work</a:t>
                      </a:r>
                      <a:endParaRPr lang="en-US" dirty="0"/>
                    </a:p>
                  </a:txBody>
                  <a:tcPr/>
                </a:tc>
                <a:extLst>
                  <a:ext uri="{0D108BD9-81ED-4DB2-BD59-A6C34878D82A}">
                    <a16:rowId xmlns:a16="http://schemas.microsoft.com/office/drawing/2014/main" val="1934229890"/>
                  </a:ext>
                </a:extLst>
              </a:tr>
            </a:tbl>
          </a:graphicData>
        </a:graphic>
      </p:graphicFrame>
    </p:spTree>
    <p:extLst>
      <p:ext uri="{BB962C8B-B14F-4D97-AF65-F5344CB8AC3E}">
        <p14:creationId xmlns:p14="http://schemas.microsoft.com/office/powerpoint/2010/main" val="625239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to Living Car-free</a:t>
            </a:r>
          </a:p>
        </p:txBody>
      </p:sp>
      <p:sp>
        <p:nvSpPr>
          <p:cNvPr id="3" name="Content Placeholder 2"/>
          <p:cNvSpPr>
            <a:spLocks noGrp="1"/>
          </p:cNvSpPr>
          <p:nvPr>
            <p:ph idx="1"/>
          </p:nvPr>
        </p:nvSpPr>
        <p:spPr>
          <a:xfrm>
            <a:off x="69271" y="1524000"/>
            <a:ext cx="4846174" cy="4607698"/>
          </a:xfrm>
        </p:spPr>
        <p:txBody>
          <a:bodyPr numCol="1">
            <a:noAutofit/>
          </a:bodyPr>
          <a:lstStyle/>
          <a:p>
            <a:pPr marL="0" indent="0">
              <a:lnSpc>
                <a:spcPct val="120000"/>
              </a:lnSpc>
              <a:spcBef>
                <a:spcPts val="576"/>
              </a:spcBef>
              <a:buFont typeface="Arial" pitchFamily="34" charset="0"/>
              <a:buNone/>
            </a:pPr>
            <a:r>
              <a:rPr lang="en-US" sz="2600" b="1" dirty="0"/>
              <a:t>Create a </a:t>
            </a:r>
            <a:r>
              <a:rPr lang="en-US" sz="2600" b="1" dirty="0" smtClean="0"/>
              <a:t>transportation plan</a:t>
            </a:r>
            <a:endParaRPr lang="en-US" sz="2600" b="1" dirty="0"/>
          </a:p>
          <a:p>
            <a:pPr lvl="1">
              <a:lnSpc>
                <a:spcPct val="120000"/>
              </a:lnSpc>
              <a:spcBef>
                <a:spcPts val="576"/>
              </a:spcBef>
            </a:pPr>
            <a:r>
              <a:rPr lang="en-US" sz="2600" dirty="0"/>
              <a:t>List all destinations</a:t>
            </a:r>
          </a:p>
          <a:p>
            <a:pPr lvl="1">
              <a:lnSpc>
                <a:spcPct val="120000"/>
              </a:lnSpc>
              <a:spcBef>
                <a:spcPts val="576"/>
              </a:spcBef>
            </a:pPr>
            <a:r>
              <a:rPr lang="en-US" sz="2600" dirty="0"/>
              <a:t>List all transportation options</a:t>
            </a:r>
          </a:p>
          <a:p>
            <a:pPr lvl="1">
              <a:lnSpc>
                <a:spcPct val="120000"/>
              </a:lnSpc>
              <a:spcBef>
                <a:spcPts val="576"/>
              </a:spcBef>
            </a:pPr>
            <a:r>
              <a:rPr lang="en-US" sz="2600" dirty="0"/>
              <a:t>Ensure option is comfortable</a:t>
            </a:r>
          </a:p>
          <a:p>
            <a:pPr lvl="1">
              <a:lnSpc>
                <a:spcPct val="120000"/>
              </a:lnSpc>
              <a:spcBef>
                <a:spcPts val="576"/>
              </a:spcBef>
            </a:pPr>
            <a:r>
              <a:rPr lang="en-US" sz="2600" dirty="0"/>
              <a:t>Ensure option is </a:t>
            </a:r>
            <a:r>
              <a:rPr lang="en-US" sz="2600" dirty="0" smtClean="0"/>
              <a:t>practical</a:t>
            </a:r>
          </a:p>
          <a:p>
            <a:pPr lvl="1">
              <a:lnSpc>
                <a:spcPct val="120000"/>
              </a:lnSpc>
              <a:spcBef>
                <a:spcPts val="576"/>
              </a:spcBef>
            </a:pPr>
            <a:r>
              <a:rPr lang="en-US" sz="2600" dirty="0" smtClean="0"/>
              <a:t>Ensure option is affordable</a:t>
            </a:r>
          </a:p>
          <a:p>
            <a:pPr lvl="1">
              <a:lnSpc>
                <a:spcPct val="120000"/>
              </a:lnSpc>
              <a:spcBef>
                <a:spcPts val="576"/>
              </a:spcBef>
            </a:pPr>
            <a:r>
              <a:rPr lang="en-US" sz="2600" dirty="0" smtClean="0"/>
              <a:t>Organize by week or month</a:t>
            </a:r>
            <a:endParaRPr lang="en-US" sz="2600" dirty="0"/>
          </a:p>
        </p:txBody>
      </p:sp>
      <p:sp>
        <p:nvSpPr>
          <p:cNvPr id="7" name="TextBox 6">
            <a:extLst>
              <a:ext uri="{FF2B5EF4-FFF2-40B4-BE49-F238E27FC236}">
                <a16:creationId xmlns:a16="http://schemas.microsoft.com/office/drawing/2014/main" id="{210102B9-B8F3-45C4-8F7B-CD1F4A876F52}"/>
              </a:ext>
            </a:extLst>
          </p:cNvPr>
          <p:cNvSpPr txBox="1"/>
          <p:nvPr/>
        </p:nvSpPr>
        <p:spPr>
          <a:xfrm>
            <a:off x="5288225" y="1219080"/>
            <a:ext cx="6612830" cy="400110"/>
          </a:xfrm>
          <a:prstGeom prst="rect">
            <a:avLst/>
          </a:prstGeom>
          <a:noFill/>
        </p:spPr>
        <p:txBody>
          <a:bodyPr wrap="square" rtlCol="0">
            <a:spAutoFit/>
          </a:bodyPr>
          <a:lstStyle/>
          <a:p>
            <a:pPr algn="ctr"/>
            <a:r>
              <a:rPr lang="en-US" sz="2000" b="1" dirty="0"/>
              <a:t>Sample </a:t>
            </a:r>
            <a:r>
              <a:rPr lang="en-US" sz="2000" b="1" dirty="0" smtClean="0"/>
              <a:t>Transportation </a:t>
            </a:r>
            <a:r>
              <a:rPr lang="en-US" sz="2000" b="1" dirty="0"/>
              <a:t>Plan</a:t>
            </a:r>
          </a:p>
        </p:txBody>
      </p:sp>
      <p:graphicFrame>
        <p:nvGraphicFramePr>
          <p:cNvPr id="8" name="Table 6">
            <a:extLst>
              <a:ext uri="{FF2B5EF4-FFF2-40B4-BE49-F238E27FC236}">
                <a16:creationId xmlns:a16="http://schemas.microsoft.com/office/drawing/2014/main" id="{8F5BF280-64EB-4981-AE04-F95D10055751}"/>
              </a:ext>
            </a:extLst>
          </p:cNvPr>
          <p:cNvGraphicFramePr>
            <a:graphicFrameLocks noGrp="1"/>
          </p:cNvGraphicFramePr>
          <p:nvPr>
            <p:extLst>
              <p:ext uri="{D42A27DB-BD31-4B8C-83A1-F6EECF244321}">
                <p14:modId xmlns:p14="http://schemas.microsoft.com/office/powerpoint/2010/main" val="2696903365"/>
              </p:ext>
            </p:extLst>
          </p:nvPr>
        </p:nvGraphicFramePr>
        <p:xfrm>
          <a:off x="4998575" y="1619190"/>
          <a:ext cx="7115716" cy="4998720"/>
        </p:xfrm>
        <a:graphic>
          <a:graphicData uri="http://schemas.openxmlformats.org/drawingml/2006/table">
            <a:tbl>
              <a:tblPr firstRow="1" bandRow="1">
                <a:tableStyleId>{5C22544A-7EE6-4342-B048-85BDC9FD1C3A}</a:tableStyleId>
              </a:tblPr>
              <a:tblGrid>
                <a:gridCol w="1012458">
                  <a:extLst>
                    <a:ext uri="{9D8B030D-6E8A-4147-A177-3AD203B41FA5}">
                      <a16:colId xmlns:a16="http://schemas.microsoft.com/office/drawing/2014/main" val="2254047966"/>
                    </a:ext>
                  </a:extLst>
                </a:gridCol>
                <a:gridCol w="1020604">
                  <a:extLst>
                    <a:ext uri="{9D8B030D-6E8A-4147-A177-3AD203B41FA5}">
                      <a16:colId xmlns:a16="http://schemas.microsoft.com/office/drawing/2014/main" val="2197304085"/>
                    </a:ext>
                  </a:extLst>
                </a:gridCol>
                <a:gridCol w="798189">
                  <a:extLst>
                    <a:ext uri="{9D8B030D-6E8A-4147-A177-3AD203B41FA5}">
                      <a16:colId xmlns:a16="http://schemas.microsoft.com/office/drawing/2014/main" val="2326049709"/>
                    </a:ext>
                  </a:extLst>
                </a:gridCol>
                <a:gridCol w="1610078">
                  <a:extLst>
                    <a:ext uri="{9D8B030D-6E8A-4147-A177-3AD203B41FA5}">
                      <a16:colId xmlns:a16="http://schemas.microsoft.com/office/drawing/2014/main" val="399373449"/>
                    </a:ext>
                  </a:extLst>
                </a:gridCol>
                <a:gridCol w="641325">
                  <a:extLst>
                    <a:ext uri="{9D8B030D-6E8A-4147-A177-3AD203B41FA5}">
                      <a16:colId xmlns:a16="http://schemas.microsoft.com/office/drawing/2014/main" val="1113880788"/>
                    </a:ext>
                  </a:extLst>
                </a:gridCol>
                <a:gridCol w="1016531">
                  <a:extLst>
                    <a:ext uri="{9D8B030D-6E8A-4147-A177-3AD203B41FA5}">
                      <a16:colId xmlns:a16="http://schemas.microsoft.com/office/drawing/2014/main" val="4033465000"/>
                    </a:ext>
                  </a:extLst>
                </a:gridCol>
                <a:gridCol w="1016531">
                  <a:extLst>
                    <a:ext uri="{9D8B030D-6E8A-4147-A177-3AD203B41FA5}">
                      <a16:colId xmlns:a16="http://schemas.microsoft.com/office/drawing/2014/main" val="3243938308"/>
                    </a:ext>
                  </a:extLst>
                </a:gridCol>
              </a:tblGrid>
              <a:tr h="695252">
                <a:tc>
                  <a:txBody>
                    <a:bodyPr/>
                    <a:lstStyle/>
                    <a:p>
                      <a:pPr algn="l" fontAlgn="b"/>
                      <a:r>
                        <a:rPr lang="en-US" sz="1400" b="1" i="0" u="none" strike="noStrike" dirty="0">
                          <a:solidFill>
                            <a:schemeClr val="bg1"/>
                          </a:solidFill>
                          <a:effectLst/>
                          <a:latin typeface="Calibri" panose="020F0502020204030204" pitchFamily="34" charset="0"/>
                        </a:rPr>
                        <a:t>Where do I want to go?</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How often?</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How far?</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What options are available?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Preferred Choice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Alternative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Option to Combine Trips?</a:t>
                      </a:r>
                    </a:p>
                  </a:txBody>
                  <a:tcPr marL="45720" marR="45720" anchor="b"/>
                </a:tc>
                <a:extLst>
                  <a:ext uri="{0D108BD9-81ED-4DB2-BD59-A6C34878D82A}">
                    <a16:rowId xmlns:a16="http://schemas.microsoft.com/office/drawing/2014/main" val="2076237454"/>
                  </a:ext>
                </a:extLst>
              </a:tr>
              <a:tr h="463601">
                <a:tc>
                  <a:txBody>
                    <a:bodyPr/>
                    <a:lstStyle/>
                    <a:p>
                      <a:pPr algn="l" fontAlgn="b"/>
                      <a:r>
                        <a:rPr lang="en-US" sz="1400" b="0" i="0" u="none" strike="noStrike" dirty="0">
                          <a:solidFill>
                            <a:srgbClr val="000000"/>
                          </a:solidFill>
                          <a:effectLst/>
                          <a:latin typeface="Calibri" panose="020F0502020204030204" pitchFamily="34" charset="0"/>
                        </a:rPr>
                        <a:t>Visit Family</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Ride with Family, Uber/Lyft, Bus</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310308927"/>
                  </a:ext>
                </a:extLst>
              </a:tr>
              <a:tr h="727874">
                <a:tc>
                  <a:txBody>
                    <a:bodyPr/>
                    <a:lstStyle/>
                    <a:p>
                      <a:pPr algn="l" fontAlgn="b"/>
                      <a:r>
                        <a:rPr lang="en-US" sz="1400" b="0" i="0" u="none" strike="noStrike">
                          <a:solidFill>
                            <a:srgbClr val="000000"/>
                          </a:solidFill>
                          <a:effectLst/>
                          <a:latin typeface="Calibri" panose="020F0502020204030204" pitchFamily="34" charset="0"/>
                        </a:rPr>
                        <a:t>Grocery Store</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Senior Bus, Access Link, Grocery Delivery</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4051832125"/>
                  </a:ext>
                </a:extLst>
              </a:tr>
              <a:tr h="463601">
                <a:tc>
                  <a:txBody>
                    <a:bodyPr/>
                    <a:lstStyle/>
                    <a:p>
                      <a:pPr algn="l" fontAlgn="b"/>
                      <a:r>
                        <a:rPr lang="en-US" sz="1400" b="0" i="0" u="none" strike="noStrike" dirty="0">
                          <a:solidFill>
                            <a:srgbClr val="000000"/>
                          </a:solidFill>
                          <a:effectLst/>
                          <a:latin typeface="Calibri" panose="020F0502020204030204" pitchFamily="34" charset="0"/>
                        </a:rPr>
                        <a:t>Exercise Class / Park</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a:solidFill>
                            <a:srgbClr val="000000"/>
                          </a:solidFill>
                          <a:effectLst/>
                          <a:latin typeface="Calibri" panose="020F0502020204030204" pitchFamily="34" charset="0"/>
                        </a:rPr>
                        <a:t>Walk</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927509308"/>
                  </a:ext>
                </a:extLst>
              </a:tr>
              <a:tr h="463601">
                <a:tc>
                  <a:txBody>
                    <a:bodyPr/>
                    <a:lstStyle/>
                    <a:p>
                      <a:pPr algn="l" fontAlgn="b"/>
                      <a:r>
                        <a:rPr lang="en-US" sz="1400" b="0" i="0" u="none" strike="noStrike" dirty="0">
                          <a:solidFill>
                            <a:srgbClr val="000000"/>
                          </a:solidFill>
                          <a:effectLst/>
                          <a:latin typeface="Calibri" panose="020F0502020204030204" pitchFamily="34" charset="0"/>
                        </a:rPr>
                        <a:t>Book Club</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a:solidFill>
                            <a:srgbClr val="000000"/>
                          </a:solidFill>
                          <a:effectLst/>
                          <a:latin typeface="Calibri" panose="020F0502020204030204" pitchFamily="34" charset="0"/>
                        </a:rPr>
                        <a:t>Walk, Ride with Friend</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78594930"/>
                  </a:ext>
                </a:extLst>
              </a:tr>
              <a:tr h="463601">
                <a:tc>
                  <a:txBody>
                    <a:bodyPr/>
                    <a:lstStyle/>
                    <a:p>
                      <a:pPr algn="l" fontAlgn="b"/>
                      <a:r>
                        <a:rPr lang="en-US" sz="1400" b="0" i="0" u="none" strike="noStrike" dirty="0">
                          <a:solidFill>
                            <a:srgbClr val="000000"/>
                          </a:solidFill>
                          <a:effectLst/>
                          <a:latin typeface="Calibri" panose="020F0502020204030204" pitchFamily="34" charset="0"/>
                        </a:rPr>
                        <a:t>Medical Appt.</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542200551"/>
                  </a:ext>
                </a:extLst>
              </a:tr>
              <a:tr h="463601">
                <a:tc>
                  <a:txBody>
                    <a:bodyPr/>
                    <a:lstStyle/>
                    <a:p>
                      <a:pPr algn="l" fontAlgn="b"/>
                      <a:r>
                        <a:rPr lang="en-US" sz="1400" b="0" i="0" u="none" strike="noStrike" dirty="0">
                          <a:solidFill>
                            <a:srgbClr val="000000"/>
                          </a:solidFill>
                          <a:effectLst/>
                          <a:latin typeface="Calibri" panose="020F0502020204030204" pitchFamily="34" charset="0"/>
                        </a:rPr>
                        <a:t>Community Center</a:t>
                      </a: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Once/week</a:t>
                      </a:r>
                      <a:r>
                        <a:rPr lang="en-US" sz="1400" b="0" i="0" u="none" strike="noStrike" baseline="0" dirty="0" smtClean="0">
                          <a:solidFill>
                            <a:srgbClr val="000000"/>
                          </a:solidFill>
                          <a:effectLst/>
                          <a:latin typeface="Calibri" panose="020F0502020204030204" pitchFamily="34" charset="0"/>
                        </a:rPr>
                        <a:t> Tuesday a.m.</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1 mile</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Ride w/ friend Senior</a:t>
                      </a:r>
                      <a:r>
                        <a:rPr lang="en-US" sz="1400" b="0" i="0" u="none" strike="noStrike" baseline="0" dirty="0" smtClean="0">
                          <a:solidFill>
                            <a:srgbClr val="000000"/>
                          </a:solidFill>
                          <a:effectLst/>
                          <a:latin typeface="Calibri" panose="020F0502020204030204" pitchFamily="34" charset="0"/>
                        </a:rPr>
                        <a:t> van</a:t>
                      </a:r>
                    </a:p>
                    <a:p>
                      <a:pPr algn="l" fontAlgn="b"/>
                      <a:r>
                        <a:rPr lang="en-US" sz="1400" b="0" i="0" u="none" strike="noStrike" baseline="0" dirty="0" smtClean="0">
                          <a:solidFill>
                            <a:srgbClr val="000000"/>
                          </a:solidFill>
                          <a:effectLst/>
                          <a:latin typeface="Calibri" panose="020F0502020204030204" pitchFamily="34" charset="0"/>
                        </a:rPr>
                        <a:t>Lyft ride</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Ride w/ friend</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Senior</a:t>
                      </a:r>
                      <a:r>
                        <a:rPr lang="en-US" sz="1400" b="0" i="0" u="none" strike="noStrike" baseline="0" dirty="0" smtClean="0">
                          <a:solidFill>
                            <a:srgbClr val="000000"/>
                          </a:solidFill>
                          <a:effectLst/>
                          <a:latin typeface="Calibri" panose="020F0502020204030204" pitchFamily="34" charset="0"/>
                        </a:rPr>
                        <a:t> van</a:t>
                      </a:r>
                    </a:p>
                    <a:p>
                      <a:pPr algn="l" fontAlgn="b"/>
                      <a:r>
                        <a:rPr lang="en-US" sz="1400" b="0" i="0" u="none" strike="noStrike" baseline="0" dirty="0" smtClean="0">
                          <a:solidFill>
                            <a:srgbClr val="000000"/>
                          </a:solidFill>
                          <a:effectLst/>
                          <a:latin typeface="Calibri" panose="020F0502020204030204" pitchFamily="34" charset="0"/>
                        </a:rPr>
                        <a:t>(Van to return home)</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smtClean="0">
                          <a:solidFill>
                            <a:srgbClr val="000000"/>
                          </a:solidFill>
                          <a:effectLst/>
                          <a:latin typeface="Calibri" panose="020F0502020204030204" pitchFamily="34" charset="0"/>
                        </a:rPr>
                        <a:t>N/A</a:t>
                      </a:r>
                      <a:endParaRPr lang="en-US" sz="14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592201176"/>
                  </a:ext>
                </a:extLst>
              </a:tr>
              <a:tr h="463601">
                <a:tc>
                  <a:txBody>
                    <a:bodyPr/>
                    <a:lstStyle/>
                    <a:p>
                      <a:pPr algn="l" fontAlgn="b"/>
                      <a:r>
                        <a:rPr lang="en-US" sz="1400" b="0" i="0" u="none" strike="noStrike" dirty="0">
                          <a:solidFill>
                            <a:srgbClr val="000000"/>
                          </a:solidFill>
                          <a:effectLst/>
                          <a:latin typeface="Calibri" panose="020F0502020204030204" pitchFamily="34" charset="0"/>
                        </a:rPr>
                        <a:t>Place of Worship</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495331783"/>
                  </a:ext>
                </a:extLst>
              </a:tr>
            </a:tbl>
          </a:graphicData>
        </a:graphic>
      </p:graphicFrame>
    </p:spTree>
    <p:extLst>
      <p:ext uri="{BB962C8B-B14F-4D97-AF65-F5344CB8AC3E}">
        <p14:creationId xmlns:p14="http://schemas.microsoft.com/office/powerpoint/2010/main" val="5487652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a:xfrm>
            <a:off x="609600" y="1600200"/>
            <a:ext cx="5315712" cy="4876800"/>
          </a:xfrm>
        </p:spPr>
        <p:txBody>
          <a:bodyPr>
            <a:normAutofit/>
          </a:bodyPr>
          <a:lstStyle/>
          <a:p>
            <a:endParaRPr lang="en-US" dirty="0" smtClean="0">
              <a:hlinkClick r:id="rId3"/>
            </a:endParaRPr>
          </a:p>
          <a:p>
            <a:r>
              <a:rPr lang="en-US" dirty="0" smtClean="0">
                <a:hlinkClick r:id="rId3"/>
              </a:rPr>
              <a:t>NHTSA </a:t>
            </a:r>
            <a:r>
              <a:rPr lang="en-US" dirty="0">
                <a:hlinkClick r:id="rId3"/>
              </a:rPr>
              <a:t>How to Understand and Influence Older Drivers</a:t>
            </a:r>
            <a:endParaRPr lang="en-US" dirty="0"/>
          </a:p>
          <a:p>
            <a:pPr marL="274223" lvl="1" indent="0">
              <a:buNone/>
            </a:pPr>
            <a:endParaRPr lang="en-US" dirty="0"/>
          </a:p>
          <a:p>
            <a:r>
              <a:rPr lang="en-US" dirty="0" smtClean="0">
                <a:hlinkClick r:id="rId4"/>
              </a:rPr>
              <a:t>AARP/Hartford </a:t>
            </a:r>
            <a:r>
              <a:rPr lang="en-US" dirty="0">
                <a:hlinkClick r:id="rId4"/>
              </a:rPr>
              <a:t>We Need to Talk</a:t>
            </a:r>
            <a:endParaRPr lang="en-US" dirty="0"/>
          </a:p>
          <a:p>
            <a:pPr marL="0" indent="0">
              <a:buNone/>
            </a:pPr>
            <a:endParaRPr lang="en-US" dirty="0"/>
          </a:p>
          <a:p>
            <a:r>
              <a:rPr lang="en-US" dirty="0">
                <a:hlinkClick r:id="rId5"/>
              </a:rPr>
              <a:t>AAA Senior Driver</a:t>
            </a:r>
            <a:endParaRPr lang="en-US" dirty="0"/>
          </a:p>
          <a:p>
            <a:endParaRPr lang="en-US" dirty="0" smtClean="0"/>
          </a:p>
          <a:p>
            <a:r>
              <a:rPr lang="en-US" dirty="0" smtClean="0">
                <a:hlinkClick r:id="rId6"/>
              </a:rPr>
              <a:t>National Institute on Aging</a:t>
            </a:r>
            <a:endParaRPr lang="en-US" dirty="0" smtClean="0"/>
          </a:p>
        </p:txBody>
      </p:sp>
      <p:pic>
        <p:nvPicPr>
          <p:cNvPr id="5" name="Picture 4">
            <a:extLst>
              <a:ext uri="{FF2B5EF4-FFF2-40B4-BE49-F238E27FC236}">
                <a16:creationId xmlns:a16="http://schemas.microsoft.com/office/drawing/2014/main" id="{93C1A334-067E-46F2-9C43-5D0CBA36EC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6000" y="2009067"/>
            <a:ext cx="5293724" cy="3529149"/>
          </a:xfrm>
          <a:prstGeom prst="rect">
            <a:avLst/>
          </a:prstGeom>
        </p:spPr>
      </p:pic>
    </p:spTree>
    <p:extLst>
      <p:ext uri="{BB962C8B-B14F-4D97-AF65-F5344CB8AC3E}">
        <p14:creationId xmlns:p14="http://schemas.microsoft.com/office/powerpoint/2010/main" val="12477081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5965448"/>
            <a:ext cx="5796416" cy="892552"/>
          </a:xfrm>
          <a:prstGeom prst="rect">
            <a:avLst/>
          </a:prstGeom>
          <a:noFill/>
        </p:spPr>
        <p:txBody>
          <a:bodyPr wrap="square" rtlCol="0">
            <a:spAutoFit/>
          </a:bodyPr>
          <a:lstStyle/>
          <a:p>
            <a:pPr lvl="1"/>
            <a:r>
              <a:rPr lang="en-US" sz="3200" dirty="0" smtClean="0"/>
              <a:t>www.maturedriversnj.org</a:t>
            </a:r>
            <a:endParaRPr lang="en-US" sz="3200" dirty="0"/>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smtClean="0"/>
              <a:t>Questions?</a:t>
            </a:r>
            <a:endParaRPr lang="en-US" sz="8000" dirty="0"/>
          </a:p>
        </p:txBody>
      </p:sp>
    </p:spTree>
    <p:extLst>
      <p:ext uri="{BB962C8B-B14F-4D97-AF65-F5344CB8AC3E}">
        <p14:creationId xmlns:p14="http://schemas.microsoft.com/office/powerpoint/2010/main" val="2274860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Transportation </a:t>
            </a:r>
            <a:r>
              <a:rPr lang="en-US" dirty="0" err="1"/>
              <a:t>SErvices</a:t>
            </a:r>
            <a:endParaRPr lang="en-US" dirty="0"/>
          </a:p>
        </p:txBody>
      </p:sp>
      <p:sp>
        <p:nvSpPr>
          <p:cNvPr id="3" name="Subtitle 2"/>
          <p:cNvSpPr>
            <a:spLocks noGrp="1"/>
          </p:cNvSpPr>
          <p:nvPr>
            <p:ph type="subTitle" idx="1"/>
          </p:nvPr>
        </p:nvSpPr>
        <p:spPr>
          <a:xfrm>
            <a:off x="2514600" y="3657600"/>
            <a:ext cx="6400800" cy="2590800"/>
          </a:xfrm>
        </p:spPr>
        <p:txBody>
          <a:bodyPr>
            <a:normAutofit fontScale="92500" lnSpcReduction="20000"/>
          </a:bodyPr>
          <a:lstStyle/>
          <a:p>
            <a:r>
              <a:rPr lang="en-US" dirty="0">
                <a:solidFill>
                  <a:schemeClr val="tx2"/>
                </a:solidFill>
              </a:rPr>
              <a:t>NJ TRANSIT</a:t>
            </a:r>
          </a:p>
          <a:p>
            <a:r>
              <a:rPr lang="en-US" dirty="0">
                <a:solidFill>
                  <a:schemeClr val="tx2"/>
                </a:solidFill>
              </a:rPr>
              <a:t>Paratransit</a:t>
            </a:r>
          </a:p>
          <a:p>
            <a:r>
              <a:rPr lang="en-US" dirty="0">
                <a:solidFill>
                  <a:schemeClr val="tx2"/>
                </a:solidFill>
              </a:rPr>
              <a:t>Mobility on Demand</a:t>
            </a:r>
          </a:p>
          <a:p>
            <a:r>
              <a:rPr lang="en-US" dirty="0">
                <a:solidFill>
                  <a:schemeClr val="tx2"/>
                </a:solidFill>
              </a:rPr>
              <a:t>Concierge Services</a:t>
            </a:r>
          </a:p>
          <a:p>
            <a:r>
              <a:rPr lang="en-US" dirty="0">
                <a:solidFill>
                  <a:schemeClr val="tx2"/>
                </a:solidFill>
              </a:rPr>
              <a:t>Family and Friends</a:t>
            </a:r>
          </a:p>
          <a:p>
            <a:r>
              <a:rPr lang="en-US" dirty="0">
                <a:solidFill>
                  <a:schemeClr val="tx2"/>
                </a:solidFill>
              </a:rPr>
              <a:t>Complete Streets</a:t>
            </a:r>
          </a:p>
          <a:p>
            <a:r>
              <a:rPr lang="en-US" dirty="0">
                <a:solidFill>
                  <a:schemeClr val="tx2"/>
                </a:solidFill>
              </a:rPr>
              <a:t>Delivery</a:t>
            </a:r>
          </a:p>
          <a:p>
            <a:endParaRPr lang="en-US" dirty="0">
              <a:solidFill>
                <a:schemeClr val="tx2"/>
              </a:solidFill>
            </a:endParaRPr>
          </a:p>
        </p:txBody>
      </p:sp>
    </p:spTree>
    <p:extLst>
      <p:ext uri="{BB962C8B-B14F-4D97-AF65-F5344CB8AC3E}">
        <p14:creationId xmlns:p14="http://schemas.microsoft.com/office/powerpoint/2010/main" val="19507342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713678" y="1371600"/>
            <a:ext cx="10868722" cy="5257800"/>
          </a:xfrm>
        </p:spPr>
        <p:txBody>
          <a:bodyPr>
            <a:normAutofit lnSpcReduction="10000"/>
          </a:bodyPr>
          <a:lstStyle/>
          <a:p>
            <a:pPr marL="0" indent="0">
              <a:buNone/>
            </a:pPr>
            <a:r>
              <a:rPr lang="en-US" sz="2800" b="1" dirty="0"/>
              <a:t>NJ </a:t>
            </a:r>
            <a:r>
              <a:rPr lang="en-US" sz="2800" b="1" dirty="0" smtClean="0"/>
              <a:t>TRANSIT</a:t>
            </a:r>
          </a:p>
          <a:p>
            <a:pPr marL="0" indent="0">
              <a:buNone/>
            </a:pPr>
            <a:endParaRPr lang="en-US" dirty="0"/>
          </a:p>
          <a:p>
            <a:pPr lvl="1"/>
            <a:r>
              <a:rPr lang="en-US" sz="2600" dirty="0"/>
              <a:t>Fixed </a:t>
            </a:r>
            <a:r>
              <a:rPr lang="en-US" sz="2600" dirty="0" smtClean="0"/>
              <a:t>route</a:t>
            </a:r>
            <a:r>
              <a:rPr lang="en-US" sz="2600" dirty="0"/>
              <a:t>, schedule</a:t>
            </a:r>
          </a:p>
          <a:p>
            <a:pPr lvl="2">
              <a:buFont typeface="Courier New" panose="02070309020205020404" pitchFamily="49" charset="0"/>
              <a:buChar char="o"/>
            </a:pPr>
            <a:r>
              <a:rPr lang="en-US" sz="2600" dirty="0"/>
              <a:t>Bus</a:t>
            </a:r>
          </a:p>
          <a:p>
            <a:pPr lvl="2">
              <a:buFont typeface="Courier New" panose="02070309020205020404" pitchFamily="49" charset="0"/>
              <a:buChar char="o"/>
            </a:pPr>
            <a:r>
              <a:rPr lang="en-US" sz="2600" dirty="0" smtClean="0"/>
              <a:t>Train</a:t>
            </a:r>
          </a:p>
          <a:p>
            <a:pPr lvl="2">
              <a:buFont typeface="Courier New" panose="02070309020205020404" pitchFamily="49" charset="0"/>
              <a:buChar char="o"/>
            </a:pPr>
            <a:r>
              <a:rPr lang="en-US" sz="2600" dirty="0" smtClean="0"/>
              <a:t>Light Rail</a:t>
            </a:r>
            <a:endParaRPr lang="en-US" sz="2600" dirty="0"/>
          </a:p>
          <a:p>
            <a:pPr lvl="1"/>
            <a:endParaRPr lang="en-US" dirty="0"/>
          </a:p>
          <a:p>
            <a:pPr lvl="1"/>
            <a:r>
              <a:rPr lang="en-US" sz="2600" dirty="0" smtClean="0"/>
              <a:t>Half-price </a:t>
            </a:r>
            <a:r>
              <a:rPr lang="en-US" sz="2600" dirty="0"/>
              <a:t>fares for passengers 62+ years of </a:t>
            </a:r>
            <a:r>
              <a:rPr lang="en-US" sz="2600" dirty="0" smtClean="0"/>
              <a:t>age (65 for Metro-North Railroad)</a:t>
            </a:r>
          </a:p>
          <a:p>
            <a:pPr lvl="2">
              <a:buFont typeface="Courier New" panose="02070309020205020404" pitchFamily="49" charset="0"/>
              <a:buChar char="o"/>
            </a:pPr>
            <a:r>
              <a:rPr lang="en-US" sz="2600" dirty="0" smtClean="0"/>
              <a:t>Discount available with proof of age</a:t>
            </a:r>
          </a:p>
          <a:p>
            <a:pPr marL="548448" lvl="2" indent="0">
              <a:buNone/>
            </a:pPr>
            <a:endParaRPr lang="en-US" sz="2200" dirty="0"/>
          </a:p>
          <a:p>
            <a:pPr lvl="1"/>
            <a:r>
              <a:rPr lang="en-US" sz="2400" dirty="0">
                <a:hlinkClick r:id="rId3"/>
              </a:rPr>
              <a:t>Accessibility</a:t>
            </a:r>
            <a:endParaRPr lang="en-US" sz="2400" dirty="0"/>
          </a:p>
        </p:txBody>
      </p:sp>
      <p:pic>
        <p:nvPicPr>
          <p:cNvPr id="2050" name="Picture 2">
            <a:extLst>
              <a:ext uri="{FF2B5EF4-FFF2-40B4-BE49-F238E27FC236}">
                <a16:creationId xmlns:a16="http://schemas.microsoft.com/office/drawing/2014/main" id="{602009E6-68DE-4F6A-BC53-0E392D94A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364205"/>
            <a:ext cx="5486400" cy="12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843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Changes with Aging</a:t>
            </a:r>
            <a:endParaRPr lang="en-US" dirty="0"/>
          </a:p>
        </p:txBody>
      </p:sp>
      <p:sp>
        <p:nvSpPr>
          <p:cNvPr id="3" name="Subtitle 2"/>
          <p:cNvSpPr>
            <a:spLocks noGrp="1"/>
          </p:cNvSpPr>
          <p:nvPr>
            <p:ph type="subTitle" idx="1"/>
          </p:nvPr>
        </p:nvSpPr>
        <p:spPr>
          <a:xfrm>
            <a:off x="2514600" y="3657600"/>
            <a:ext cx="6400800" cy="2590800"/>
          </a:xfrm>
        </p:spPr>
        <p:txBody>
          <a:bodyPr>
            <a:normAutofit/>
          </a:bodyPr>
          <a:lstStyle/>
          <a:p>
            <a:r>
              <a:rPr lang="en-US" dirty="0" smtClean="0">
                <a:solidFill>
                  <a:schemeClr val="tx2"/>
                </a:solidFill>
              </a:rPr>
              <a:t>Vision, Hearing, Cognition</a:t>
            </a:r>
          </a:p>
          <a:p>
            <a:r>
              <a:rPr lang="en-US" dirty="0" smtClean="0">
                <a:solidFill>
                  <a:schemeClr val="tx2"/>
                </a:solidFill>
              </a:rPr>
              <a:t>Physical Condition</a:t>
            </a:r>
          </a:p>
          <a:p>
            <a:r>
              <a:rPr lang="en-US" dirty="0" smtClean="0">
                <a:solidFill>
                  <a:schemeClr val="tx2"/>
                </a:solidFill>
              </a:rPr>
              <a:t>Making Adjustments</a:t>
            </a:r>
            <a:endParaRPr lang="en-US" dirty="0">
              <a:solidFill>
                <a:schemeClr val="tx2"/>
              </a:solidFill>
            </a:endParaRPr>
          </a:p>
        </p:txBody>
      </p:sp>
    </p:spTree>
    <p:extLst>
      <p:ext uri="{BB962C8B-B14F-4D97-AF65-F5344CB8AC3E}">
        <p14:creationId xmlns:p14="http://schemas.microsoft.com/office/powerpoint/2010/main" val="5931906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1012841" y="1251857"/>
            <a:ext cx="10972800" cy="5439888"/>
          </a:xfrm>
        </p:spPr>
        <p:txBody>
          <a:bodyPr>
            <a:normAutofit lnSpcReduction="10000"/>
          </a:bodyPr>
          <a:lstStyle/>
          <a:p>
            <a:pPr marL="0" indent="0">
              <a:buNone/>
            </a:pPr>
            <a:r>
              <a:rPr lang="en-US" b="1" dirty="0"/>
              <a:t>Paratransit</a:t>
            </a:r>
          </a:p>
          <a:p>
            <a:pPr marL="0" indent="0">
              <a:buNone/>
            </a:pPr>
            <a:endParaRPr lang="en-US" dirty="0"/>
          </a:p>
          <a:p>
            <a:r>
              <a:rPr lang="en-US" sz="2600" dirty="0">
                <a:hlinkClick r:id="rId3"/>
              </a:rPr>
              <a:t>NJ TRANSIT Access Link</a:t>
            </a:r>
            <a:endParaRPr lang="en-US" sz="2600" dirty="0"/>
          </a:p>
          <a:p>
            <a:pPr lvl="2"/>
            <a:r>
              <a:rPr lang="en-US" sz="2600" dirty="0" smtClean="0"/>
              <a:t>curb </a:t>
            </a:r>
            <a:r>
              <a:rPr lang="en-US" sz="2600" dirty="0"/>
              <a:t>to curb service</a:t>
            </a:r>
          </a:p>
          <a:p>
            <a:pPr lvl="2"/>
            <a:r>
              <a:rPr lang="en-US" sz="2600" dirty="0" smtClean="0"/>
              <a:t>eligibility process</a:t>
            </a:r>
          </a:p>
          <a:p>
            <a:pPr lvl="2"/>
            <a:r>
              <a:rPr lang="en-US" sz="2600" dirty="0" smtClean="0"/>
              <a:t>need reservations</a:t>
            </a:r>
          </a:p>
          <a:p>
            <a:pPr lvl="2"/>
            <a:r>
              <a:rPr lang="en-US" sz="2600" dirty="0" smtClean="0"/>
              <a:t>ADA complementary </a:t>
            </a:r>
          </a:p>
          <a:p>
            <a:pPr marL="548448" lvl="2" indent="0">
              <a:buNone/>
            </a:pPr>
            <a:endParaRPr lang="en-US" sz="2400" dirty="0" smtClean="0"/>
          </a:p>
          <a:p>
            <a:r>
              <a:rPr lang="en-US" sz="2600" dirty="0"/>
              <a:t>Contact:</a:t>
            </a:r>
          </a:p>
          <a:p>
            <a:pPr lvl="2"/>
            <a:r>
              <a:rPr lang="en-US" sz="2600" dirty="0"/>
              <a:t>(800) 955-ADA1(2321) </a:t>
            </a:r>
          </a:p>
          <a:p>
            <a:pPr lvl="2"/>
            <a:r>
              <a:rPr lang="en-US" sz="2600" dirty="0"/>
              <a:t>(800) 955-6765 (TT) </a:t>
            </a:r>
          </a:p>
          <a:p>
            <a:pPr lvl="2"/>
            <a:r>
              <a:rPr lang="en-US" sz="2600" dirty="0" smtClean="0">
                <a:hlinkClick r:id="rId4"/>
              </a:rPr>
              <a:t>adaservices@njtransit.com</a:t>
            </a:r>
            <a:r>
              <a:rPr lang="en-US" sz="2600" dirty="0" smtClean="0"/>
              <a:t>  </a:t>
            </a:r>
            <a:endParaRPr lang="en-US" sz="2600" dirty="0"/>
          </a:p>
          <a:p>
            <a:pPr marL="0" indent="0">
              <a:buNone/>
            </a:pPr>
            <a:endParaRPr lang="en-US" sz="2000" dirty="0"/>
          </a:p>
        </p:txBody>
      </p:sp>
      <p:pic>
        <p:nvPicPr>
          <p:cNvPr id="1026" name="Picture 2" descr="NJT Access Link - Apps on Google Pl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2287" y="1600200"/>
            <a:ext cx="4180113" cy="4180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4250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NJTIP @ Rutgers</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4" name="TextBox 3"/>
          <p:cNvSpPr txBox="1"/>
          <p:nvPr/>
        </p:nvSpPr>
        <p:spPr>
          <a:xfrm>
            <a:off x="133864" y="1600200"/>
            <a:ext cx="6504373" cy="5139869"/>
          </a:xfrm>
          <a:prstGeom prst="rect">
            <a:avLst/>
          </a:prstGeom>
          <a:noFill/>
        </p:spPr>
        <p:txBody>
          <a:bodyPr wrap="square" rtlCol="0">
            <a:spAutoFit/>
          </a:bodyPr>
          <a:lstStyle/>
          <a:p>
            <a:pPr lvl="1"/>
            <a:r>
              <a:rPr lang="en-US" sz="2800" b="1" dirty="0"/>
              <a:t>Unsure how to use public transit?</a:t>
            </a:r>
          </a:p>
          <a:p>
            <a:pPr lvl="1"/>
            <a:endParaRPr lang="en-US" sz="2000" dirty="0">
              <a:solidFill>
                <a:srgbClr val="FF0000"/>
              </a:solidFill>
            </a:endParaRPr>
          </a:p>
          <a:p>
            <a:pPr lvl="1"/>
            <a:r>
              <a:rPr lang="en-US" sz="2600" dirty="0"/>
              <a:t>NJ Travel Independence Program at Rutgers teaches how to:</a:t>
            </a:r>
          </a:p>
          <a:p>
            <a:pPr marL="800100" lvl="1" indent="-342900">
              <a:buFont typeface="Arial" panose="020B0604020202020204" pitchFamily="34" charset="0"/>
              <a:buChar char="•"/>
            </a:pPr>
            <a:r>
              <a:rPr lang="en-US" sz="2600" dirty="0"/>
              <a:t>	Read bus and train schedules</a:t>
            </a:r>
          </a:p>
          <a:p>
            <a:pPr marL="800100" lvl="1" indent="-342900">
              <a:buFont typeface="Arial" panose="020B0604020202020204" pitchFamily="34" charset="0"/>
              <a:buChar char="•"/>
            </a:pPr>
            <a:r>
              <a:rPr lang="en-US" sz="2600" dirty="0"/>
              <a:t>	Plan trips</a:t>
            </a:r>
          </a:p>
          <a:p>
            <a:pPr marL="800100" lvl="1" indent="-342900">
              <a:buFont typeface="Arial" panose="020B0604020202020204" pitchFamily="34" charset="0"/>
              <a:buChar char="•"/>
            </a:pPr>
            <a:r>
              <a:rPr lang="en-US" sz="2600" dirty="0"/>
              <a:t>	Pay fares</a:t>
            </a:r>
          </a:p>
          <a:p>
            <a:pPr marL="800100" lvl="1" indent="-342900">
              <a:buFont typeface="Arial" panose="020B0604020202020204" pitchFamily="34" charset="0"/>
              <a:buChar char="•"/>
            </a:pPr>
            <a:r>
              <a:rPr lang="en-US" sz="2600" dirty="0"/>
              <a:t>	Take safety precautions</a:t>
            </a:r>
          </a:p>
          <a:p>
            <a:pPr lvl="1"/>
            <a:endParaRPr lang="en-US" sz="2600" dirty="0">
              <a:solidFill>
                <a:srgbClr val="FF0000"/>
              </a:solidFill>
            </a:endParaRPr>
          </a:p>
          <a:p>
            <a:pPr lvl="1"/>
            <a:r>
              <a:rPr lang="en-US" sz="2600" dirty="0" smtClean="0"/>
              <a:t>Contact:</a:t>
            </a:r>
          </a:p>
          <a:p>
            <a:pPr lvl="1" fontAlgn="base"/>
            <a:r>
              <a:rPr lang="en-US" sz="2600" dirty="0"/>
              <a:t>Phone: </a:t>
            </a:r>
            <a:r>
              <a:rPr lang="en-US" sz="2600" dirty="0" smtClean="0"/>
              <a:t>848-932-4499 </a:t>
            </a:r>
          </a:p>
          <a:p>
            <a:pPr lvl="1" fontAlgn="base"/>
            <a:r>
              <a:rPr lang="en-US" sz="2600" dirty="0" smtClean="0"/>
              <a:t>Email</a:t>
            </a:r>
            <a:r>
              <a:rPr lang="en-US" sz="2600" dirty="0"/>
              <a:t>: </a:t>
            </a:r>
            <a:r>
              <a:rPr lang="en-US" sz="2600" dirty="0" smtClean="0">
                <a:hlinkClick r:id="rId3"/>
              </a:rPr>
              <a:t>njtip_info@njtip.rutgers.edu</a:t>
            </a:r>
            <a:r>
              <a:rPr lang="en-US" sz="2600" dirty="0" smtClean="0"/>
              <a:t> </a:t>
            </a:r>
            <a:endParaRPr lang="en-US" sz="2600" dirty="0"/>
          </a:p>
          <a:p>
            <a:pPr lvl="1"/>
            <a:endParaRPr lang="en-US" sz="2000" dirty="0"/>
          </a:p>
        </p:txBody>
      </p:sp>
      <p:pic>
        <p:nvPicPr>
          <p:cNvPr id="14" name="Picture 13">
            <a:extLst>
              <a:ext uri="{FF2B5EF4-FFF2-40B4-BE49-F238E27FC236}">
                <a16:creationId xmlns:a16="http://schemas.microsoft.com/office/drawing/2014/main" id="{675BF10F-CE84-4A7F-8B5F-E067996C9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1874" y="2462204"/>
            <a:ext cx="4750526" cy="3562895"/>
          </a:xfrm>
          <a:prstGeom prst="rect">
            <a:avLst/>
          </a:prstGeom>
        </p:spPr>
      </p:pic>
    </p:spTree>
    <p:extLst>
      <p:ext uri="{BB962C8B-B14F-4D97-AF65-F5344CB8AC3E}">
        <p14:creationId xmlns:p14="http://schemas.microsoft.com/office/powerpoint/2010/main" val="26086441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Transportation Services</a:t>
            </a:r>
            <a:endParaRPr lang="en-US" dirty="0"/>
          </a:p>
        </p:txBody>
      </p:sp>
      <p:sp>
        <p:nvSpPr>
          <p:cNvPr id="3" name="Content Placeholder 2"/>
          <p:cNvSpPr>
            <a:spLocks noGrp="1"/>
          </p:cNvSpPr>
          <p:nvPr>
            <p:ph idx="1"/>
          </p:nvPr>
        </p:nvSpPr>
        <p:spPr>
          <a:xfrm>
            <a:off x="609600" y="1600200"/>
            <a:ext cx="5590674" cy="4876800"/>
          </a:xfrm>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4" name="TextBox 3"/>
          <p:cNvSpPr txBox="1"/>
          <p:nvPr/>
        </p:nvSpPr>
        <p:spPr>
          <a:xfrm>
            <a:off x="166254" y="1524000"/>
            <a:ext cx="7220083" cy="5960606"/>
          </a:xfrm>
          <a:prstGeom prst="rect">
            <a:avLst/>
          </a:prstGeom>
          <a:noFill/>
        </p:spPr>
        <p:txBody>
          <a:bodyPr wrap="square" rtlCol="0">
            <a:spAutoFit/>
          </a:bodyPr>
          <a:lstStyle/>
          <a:p>
            <a:pPr>
              <a:spcBef>
                <a:spcPts val="476"/>
              </a:spcBef>
            </a:pPr>
            <a:r>
              <a:rPr lang="en-US" sz="2800" b="1" dirty="0" smtClean="0"/>
              <a:t>Community Transportation Services</a:t>
            </a:r>
            <a:endParaRPr lang="en-US" sz="2800" b="1" dirty="0"/>
          </a:p>
          <a:p>
            <a:pPr marL="285750" indent="-285750">
              <a:spcBef>
                <a:spcPts val="476"/>
              </a:spcBef>
              <a:buFont typeface="Arial" panose="020B0604020202020204" pitchFamily="34" charset="0"/>
              <a:buChar char="•"/>
            </a:pPr>
            <a:r>
              <a:rPr lang="en-US" sz="2600" dirty="0" smtClean="0">
                <a:solidFill>
                  <a:srgbClr val="141617"/>
                </a:solidFill>
              </a:rPr>
              <a:t>Use </a:t>
            </a:r>
            <a:r>
              <a:rPr lang="en-US" sz="2600" dirty="0">
                <a:solidFill>
                  <a:srgbClr val="141617"/>
                </a:solidFill>
              </a:rPr>
              <a:t>smaller </a:t>
            </a:r>
            <a:r>
              <a:rPr lang="en-US" sz="2600" dirty="0" smtClean="0">
                <a:solidFill>
                  <a:srgbClr val="141617"/>
                </a:solidFill>
              </a:rPr>
              <a:t>lift-equipped </a:t>
            </a:r>
            <a:r>
              <a:rPr lang="en-US" sz="2600" dirty="0">
                <a:solidFill>
                  <a:srgbClr val="141617"/>
                </a:solidFill>
              </a:rPr>
              <a:t>vans and minibuses </a:t>
            </a:r>
          </a:p>
          <a:p>
            <a:pPr marL="285750" indent="-285750">
              <a:spcBef>
                <a:spcPts val="476"/>
              </a:spcBef>
              <a:buFont typeface="Arial" panose="020B0604020202020204" pitchFamily="34" charset="0"/>
              <a:buChar char="•"/>
            </a:pPr>
            <a:r>
              <a:rPr lang="en-US" sz="2600" dirty="0">
                <a:solidFill>
                  <a:srgbClr val="141617"/>
                </a:solidFill>
              </a:rPr>
              <a:t>May operate </a:t>
            </a:r>
            <a:r>
              <a:rPr lang="en-US" sz="2600" dirty="0" smtClean="0">
                <a:solidFill>
                  <a:srgbClr val="141617"/>
                </a:solidFill>
              </a:rPr>
              <a:t>curb </a:t>
            </a:r>
            <a:r>
              <a:rPr lang="en-US" sz="2600" dirty="0">
                <a:solidFill>
                  <a:srgbClr val="141617"/>
                </a:solidFill>
              </a:rPr>
              <a:t>to curb, door to door, or on an advance reservation basis</a:t>
            </a:r>
          </a:p>
          <a:p>
            <a:pPr marL="285750" indent="-285750">
              <a:spcBef>
                <a:spcPts val="476"/>
              </a:spcBef>
              <a:buFont typeface="Arial" panose="020B0604020202020204" pitchFamily="34" charset="0"/>
              <a:buChar char="•"/>
            </a:pPr>
            <a:r>
              <a:rPr lang="en-US" sz="2600" dirty="0">
                <a:solidFill>
                  <a:srgbClr val="141617"/>
                </a:solidFill>
              </a:rPr>
              <a:t>M</a:t>
            </a:r>
            <a:r>
              <a:rPr lang="en-US" sz="2600" dirty="0" smtClean="0">
                <a:solidFill>
                  <a:srgbClr val="141617"/>
                </a:solidFill>
              </a:rPr>
              <a:t>ay </a:t>
            </a:r>
            <a:r>
              <a:rPr lang="en-US" sz="2600" dirty="0">
                <a:solidFill>
                  <a:srgbClr val="141617"/>
                </a:solidFill>
              </a:rPr>
              <a:t>feed into existing mass transit bus stops, train or light rail stations</a:t>
            </a:r>
          </a:p>
          <a:p>
            <a:pPr marL="285750" indent="-285750">
              <a:spcBef>
                <a:spcPts val="476"/>
              </a:spcBef>
              <a:buFont typeface="Arial" panose="020B0604020202020204" pitchFamily="34" charset="0"/>
              <a:buChar char="•"/>
            </a:pPr>
            <a:r>
              <a:rPr lang="en-US" sz="2600" dirty="0">
                <a:solidFill>
                  <a:srgbClr val="141617"/>
                </a:solidFill>
              </a:rPr>
              <a:t>May have eligibility requirements and may be restricted to senior citizens, people with disabilities, or social services </a:t>
            </a:r>
            <a:r>
              <a:rPr lang="en-US" sz="2600" dirty="0" smtClean="0">
                <a:solidFill>
                  <a:srgbClr val="141617"/>
                </a:solidFill>
              </a:rPr>
              <a:t>clients</a:t>
            </a:r>
          </a:p>
          <a:p>
            <a:pPr marL="285750" indent="-285750">
              <a:spcBef>
                <a:spcPts val="476"/>
              </a:spcBef>
              <a:buFont typeface="Arial" panose="020B0604020202020204" pitchFamily="34" charset="0"/>
              <a:buChar char="•"/>
            </a:pPr>
            <a:r>
              <a:rPr lang="en-US" sz="2600" dirty="0" smtClean="0"/>
              <a:t>Available in all NJ </a:t>
            </a:r>
            <a:r>
              <a:rPr lang="en-US" sz="2600" dirty="0"/>
              <a:t>Counties </a:t>
            </a:r>
            <a:endParaRPr lang="en-US" sz="2600" dirty="0" smtClean="0"/>
          </a:p>
          <a:p>
            <a:pPr>
              <a:spcBef>
                <a:spcPts val="476"/>
              </a:spcBef>
            </a:pPr>
            <a:endParaRPr lang="en-US" sz="1050" dirty="0">
              <a:hlinkClick r:id="rId3"/>
            </a:endParaRPr>
          </a:p>
          <a:p>
            <a:pPr>
              <a:spcBef>
                <a:spcPts val="476"/>
              </a:spcBef>
            </a:pPr>
            <a:r>
              <a:rPr lang="en-US" sz="2800" dirty="0" smtClean="0">
                <a:hlinkClick r:id="rId3"/>
              </a:rPr>
              <a:t>County </a:t>
            </a:r>
            <a:r>
              <a:rPr lang="en-US" sz="2800" dirty="0">
                <a:hlinkClick r:id="rId3"/>
              </a:rPr>
              <a:t>transportation links</a:t>
            </a:r>
            <a:endParaRPr lang="en-US" sz="2800" dirty="0"/>
          </a:p>
          <a:p>
            <a:pPr marL="285750" indent="-285750">
              <a:spcBef>
                <a:spcPts val="476"/>
              </a:spcBef>
              <a:buFont typeface="Arial" panose="020B0604020202020204" pitchFamily="34" charset="0"/>
              <a:buChar char="•"/>
            </a:pPr>
            <a:endParaRPr lang="en-US" sz="2000" dirty="0"/>
          </a:p>
          <a:p>
            <a:endParaRPr lang="en-US" sz="20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6337" y="2391174"/>
            <a:ext cx="4510454" cy="3006969"/>
          </a:xfrm>
          <a:prstGeom prst="rect">
            <a:avLst/>
          </a:prstGeom>
        </p:spPr>
      </p:pic>
    </p:spTree>
    <p:extLst>
      <p:ext uri="{BB962C8B-B14F-4D97-AF65-F5344CB8AC3E}">
        <p14:creationId xmlns:p14="http://schemas.microsoft.com/office/powerpoint/2010/main" val="12805454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609601" y="1600200"/>
            <a:ext cx="6035039" cy="4876800"/>
          </a:xfrm>
        </p:spPr>
        <p:txBody>
          <a:bodyPr>
            <a:normAutofit/>
          </a:bodyPr>
          <a:lstStyle/>
          <a:p>
            <a:pPr marL="0" indent="0">
              <a:buNone/>
            </a:pPr>
            <a:r>
              <a:rPr lang="en-US" sz="2800" b="1" dirty="0"/>
              <a:t>Mobility on Demand</a:t>
            </a:r>
          </a:p>
          <a:p>
            <a:pPr marL="0" indent="0">
              <a:buNone/>
            </a:pPr>
            <a:endParaRPr lang="en-US" sz="1800" b="1" dirty="0" smtClean="0"/>
          </a:p>
          <a:p>
            <a:r>
              <a:rPr lang="en-US" sz="2600" dirty="0" smtClean="0"/>
              <a:t>Taxi</a:t>
            </a:r>
          </a:p>
          <a:p>
            <a:pPr marL="0" indent="0">
              <a:buNone/>
            </a:pPr>
            <a:endParaRPr lang="en-US" sz="1000" dirty="0"/>
          </a:p>
          <a:p>
            <a:r>
              <a:rPr lang="en-US" sz="2600" dirty="0"/>
              <a:t>Ride hailing/Ride sharing </a:t>
            </a:r>
          </a:p>
          <a:p>
            <a:pPr lvl="1">
              <a:buFont typeface="Courier New" panose="02070309020205020404" pitchFamily="49" charset="0"/>
              <a:buChar char="o"/>
            </a:pPr>
            <a:r>
              <a:rPr lang="en-US" sz="2600" dirty="0" smtClean="0"/>
              <a:t>Lyft </a:t>
            </a:r>
            <a:r>
              <a:rPr lang="en-US" sz="2600" dirty="0"/>
              <a:t>&amp; Uber </a:t>
            </a:r>
          </a:p>
          <a:p>
            <a:pPr lvl="1">
              <a:buFont typeface="Courier New" panose="02070309020205020404" pitchFamily="49" charset="0"/>
              <a:buChar char="o"/>
            </a:pPr>
            <a:r>
              <a:rPr lang="en-US" sz="2600" dirty="0"/>
              <a:t>App </a:t>
            </a:r>
            <a:r>
              <a:rPr lang="en-US" sz="2600" dirty="0" smtClean="0"/>
              <a:t>needed</a:t>
            </a:r>
          </a:p>
          <a:p>
            <a:pPr marL="274223" lvl="1" indent="0">
              <a:buNone/>
            </a:pPr>
            <a:endParaRPr lang="en-US" sz="1000" dirty="0"/>
          </a:p>
          <a:p>
            <a:r>
              <a:rPr lang="en-US" sz="2600" dirty="0"/>
              <a:t>Concierge Services</a:t>
            </a:r>
          </a:p>
          <a:p>
            <a:pPr lvl="1">
              <a:buFont typeface="Courier New" panose="02070309020205020404" pitchFamily="49" charset="0"/>
              <a:buChar char="o"/>
            </a:pPr>
            <a:r>
              <a:rPr lang="en-US" sz="2600" dirty="0"/>
              <a:t>Go </a:t>
            </a:r>
            <a:r>
              <a:rPr lang="en-US" sz="2600" dirty="0" err="1"/>
              <a:t>Go</a:t>
            </a:r>
            <a:r>
              <a:rPr lang="en-US" sz="2600" dirty="0"/>
              <a:t> Grandparent </a:t>
            </a:r>
            <a:endParaRPr lang="en-US" sz="2600" dirty="0" smtClean="0"/>
          </a:p>
          <a:p>
            <a:pPr lvl="1">
              <a:buFont typeface="Courier New" panose="02070309020205020404" pitchFamily="49" charset="0"/>
              <a:buChar char="o"/>
            </a:pPr>
            <a:r>
              <a:rPr lang="en-US" sz="2600" dirty="0" smtClean="0"/>
              <a:t>EZ Ryde4Life</a:t>
            </a:r>
            <a:endParaRPr lang="en-US" sz="2600" dirty="0"/>
          </a:p>
        </p:txBody>
      </p:sp>
      <p:pic>
        <p:nvPicPr>
          <p:cNvPr id="1026" name="Picture 2">
            <a:extLst>
              <a:ext uri="{FF2B5EF4-FFF2-40B4-BE49-F238E27FC236}">
                <a16:creationId xmlns:a16="http://schemas.microsoft.com/office/drawing/2014/main" id="{F3E6B516-8414-4D88-8ED0-372F74F23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70562"/>
            <a:ext cx="4762500" cy="1066800"/>
          </a:xfrm>
          <a:prstGeom prst="rect">
            <a:avLst/>
          </a:prstGeom>
          <a:solidFill>
            <a:schemeClr val="tx1"/>
          </a:solidFill>
        </p:spPr>
      </p:pic>
      <p:pic>
        <p:nvPicPr>
          <p:cNvPr id="1028" name="Picture 4">
            <a:extLst>
              <a:ext uri="{FF2B5EF4-FFF2-40B4-BE49-F238E27FC236}">
                <a16:creationId xmlns:a16="http://schemas.microsoft.com/office/drawing/2014/main" id="{9CA8582A-77E9-4F12-BA9D-ED6F6CCE4B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1715" y="4607724"/>
            <a:ext cx="2737211" cy="10469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9397441" y="4064045"/>
            <a:ext cx="2184959" cy="2134342"/>
          </a:xfrm>
          <a:prstGeom prst="rect">
            <a:avLst/>
          </a:prstGeom>
        </p:spPr>
      </p:pic>
    </p:spTree>
    <p:extLst>
      <p:ext uri="{BB962C8B-B14F-4D97-AF65-F5344CB8AC3E}">
        <p14:creationId xmlns:p14="http://schemas.microsoft.com/office/powerpoint/2010/main" val="35481232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Management Associations</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220479696"/>
              </p:ext>
            </p:extLst>
          </p:nvPr>
        </p:nvGraphicFramePr>
        <p:xfrm>
          <a:off x="5381303" y="1691075"/>
          <a:ext cx="6483162" cy="4785925"/>
        </p:xfrm>
        <a:graphic>
          <a:graphicData uri="http://schemas.openxmlformats.org/drawingml/2006/table">
            <a:tbl>
              <a:tblPr firstRow="1" bandRow="1">
                <a:tableStyleId>{5C22544A-7EE6-4342-B048-85BDC9FD1C3A}</a:tableStyleId>
              </a:tblPr>
              <a:tblGrid>
                <a:gridCol w="2404938">
                  <a:extLst>
                    <a:ext uri="{9D8B030D-6E8A-4147-A177-3AD203B41FA5}">
                      <a16:colId xmlns:a16="http://schemas.microsoft.com/office/drawing/2014/main" val="1350476361"/>
                    </a:ext>
                  </a:extLst>
                </a:gridCol>
                <a:gridCol w="4078224">
                  <a:extLst>
                    <a:ext uri="{9D8B030D-6E8A-4147-A177-3AD203B41FA5}">
                      <a16:colId xmlns:a16="http://schemas.microsoft.com/office/drawing/2014/main" val="2508977048"/>
                    </a:ext>
                  </a:extLst>
                </a:gridCol>
              </a:tblGrid>
              <a:tr h="390257">
                <a:tc>
                  <a:txBody>
                    <a:bodyPr/>
                    <a:lstStyle/>
                    <a:p>
                      <a:r>
                        <a:rPr lang="en-US" dirty="0" smtClean="0"/>
                        <a:t>TMA</a:t>
                      </a:r>
                      <a:endParaRPr lang="en-US" dirty="0"/>
                    </a:p>
                  </a:txBody>
                  <a:tcPr/>
                </a:tc>
                <a:tc>
                  <a:txBody>
                    <a:bodyPr/>
                    <a:lstStyle/>
                    <a:p>
                      <a:r>
                        <a:rPr lang="en-US" dirty="0" smtClean="0"/>
                        <a:t>Webpage</a:t>
                      </a:r>
                      <a:endParaRPr lang="en-US" dirty="0"/>
                    </a:p>
                  </a:txBody>
                  <a:tcPr/>
                </a:tc>
                <a:extLst>
                  <a:ext uri="{0D108BD9-81ED-4DB2-BD59-A6C34878D82A}">
                    <a16:rowId xmlns:a16="http://schemas.microsoft.com/office/drawing/2014/main" val="1611274430"/>
                  </a:ext>
                </a:extLst>
              </a:tr>
              <a:tr h="609442">
                <a:tc>
                  <a:txBody>
                    <a:bodyPr/>
                    <a:lstStyle/>
                    <a:p>
                      <a:r>
                        <a:rPr lang="en-US" sz="1800" dirty="0" smtClean="0"/>
                        <a:t>Cross County Connection</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3"/>
                        </a:rPr>
                        <a:t>Seniors and Accessible Services</a:t>
                      </a:r>
                      <a:endParaRPr lang="en-US" sz="1800" dirty="0" smtClean="0"/>
                    </a:p>
                  </a:txBody>
                  <a:tcPr/>
                </a:tc>
                <a:extLst>
                  <a:ext uri="{0D108BD9-81ED-4DB2-BD59-A6C34878D82A}">
                    <a16:rowId xmlns:a16="http://schemas.microsoft.com/office/drawing/2014/main" val="2767178330"/>
                  </a:ext>
                </a:extLst>
              </a:tr>
              <a:tr h="609442">
                <a:tc>
                  <a:txBody>
                    <a:bodyPr/>
                    <a:lstStyle/>
                    <a:p>
                      <a:r>
                        <a:rPr lang="en-US" sz="1800" dirty="0" smtClean="0"/>
                        <a:t>Greater Mercer TMA</a:t>
                      </a:r>
                      <a:endParaRPr lang="en-US" sz="1800" dirty="0"/>
                    </a:p>
                  </a:txBody>
                  <a:tcPr/>
                </a:tc>
                <a:tc>
                  <a:txBody>
                    <a:bodyPr/>
                    <a:lstStyle/>
                    <a:p>
                      <a:pPr marL="161" lvl="0" indent="0">
                        <a:buFontTx/>
                        <a:buNone/>
                      </a:pPr>
                      <a:r>
                        <a:rPr lang="en-US" sz="1800" dirty="0" smtClean="0">
                          <a:hlinkClick r:id="rId4"/>
                        </a:rPr>
                        <a:t>Ride Provide</a:t>
                      </a:r>
                      <a:endParaRPr lang="en-US" sz="1800" dirty="0" smtClean="0"/>
                    </a:p>
                    <a:p>
                      <a:pPr marL="161" lvl="0" indent="0">
                        <a:buFontTx/>
                        <a:buNone/>
                      </a:pPr>
                      <a:r>
                        <a:rPr lang="en-US" sz="1800" dirty="0" smtClean="0">
                          <a:hlinkClick r:id="rId5"/>
                        </a:rPr>
                        <a:t>Other Resources</a:t>
                      </a:r>
                      <a:endParaRPr lang="en-US" sz="1800" dirty="0" smtClean="0"/>
                    </a:p>
                  </a:txBody>
                  <a:tcPr/>
                </a:tc>
                <a:extLst>
                  <a:ext uri="{0D108BD9-81ED-4DB2-BD59-A6C34878D82A}">
                    <a16:rowId xmlns:a16="http://schemas.microsoft.com/office/drawing/2014/main" val="2795945958"/>
                  </a:ext>
                </a:extLst>
              </a:tr>
              <a:tr h="390257">
                <a:tc>
                  <a:txBody>
                    <a:bodyPr/>
                    <a:lstStyle/>
                    <a:p>
                      <a:r>
                        <a:rPr lang="en-US" sz="1800" dirty="0" smtClean="0"/>
                        <a:t>EZ Ride</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6"/>
                        </a:rPr>
                        <a:t>Ryde4Life</a:t>
                      </a:r>
                      <a:endParaRPr lang="en-US" sz="1800" dirty="0" smtClean="0"/>
                    </a:p>
                  </a:txBody>
                  <a:tcPr/>
                </a:tc>
                <a:extLst>
                  <a:ext uri="{0D108BD9-81ED-4DB2-BD59-A6C34878D82A}">
                    <a16:rowId xmlns:a16="http://schemas.microsoft.com/office/drawing/2014/main" val="385756408"/>
                  </a:ext>
                </a:extLst>
              </a:tr>
              <a:tr h="390257">
                <a:tc>
                  <a:txBody>
                    <a:bodyPr/>
                    <a:lstStyle/>
                    <a:p>
                      <a:r>
                        <a:rPr lang="en-US" sz="1800" dirty="0" err="1" smtClean="0"/>
                        <a:t>goHunterdon</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7"/>
                        </a:rPr>
                        <a:t>Community Mobility</a:t>
                      </a:r>
                      <a:endParaRPr lang="en-US" sz="1800" dirty="0" smtClean="0"/>
                    </a:p>
                  </a:txBody>
                  <a:tcPr/>
                </a:tc>
                <a:extLst>
                  <a:ext uri="{0D108BD9-81ED-4DB2-BD59-A6C34878D82A}">
                    <a16:rowId xmlns:a16="http://schemas.microsoft.com/office/drawing/2014/main" val="1692720316"/>
                  </a:ext>
                </a:extLst>
              </a:tr>
              <a:tr h="390257">
                <a:tc>
                  <a:txBody>
                    <a:bodyPr/>
                    <a:lstStyle/>
                    <a:p>
                      <a:r>
                        <a:rPr lang="en-US" sz="1800" dirty="0" smtClean="0"/>
                        <a:t>Hudson TMA</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8"/>
                        </a:rPr>
                        <a:t>Transportation for Seniors</a:t>
                      </a:r>
                      <a:endParaRPr lang="en-US" sz="1800" dirty="0" smtClean="0"/>
                    </a:p>
                  </a:txBody>
                  <a:tcPr/>
                </a:tc>
                <a:extLst>
                  <a:ext uri="{0D108BD9-81ED-4DB2-BD59-A6C34878D82A}">
                    <a16:rowId xmlns:a16="http://schemas.microsoft.com/office/drawing/2014/main" val="3543134748"/>
                  </a:ext>
                </a:extLst>
              </a:tr>
              <a:tr h="609442">
                <a:tc>
                  <a:txBody>
                    <a:bodyPr/>
                    <a:lstStyle/>
                    <a:p>
                      <a:r>
                        <a:rPr lang="en-US" sz="1800" dirty="0" smtClean="0"/>
                        <a:t>Keep Middlesex</a:t>
                      </a:r>
                      <a:r>
                        <a:rPr lang="en-US" sz="1800" baseline="0" dirty="0" smtClean="0"/>
                        <a:t> Moving</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9"/>
                        </a:rPr>
                        <a:t>Active Adult Transportation</a:t>
                      </a:r>
                      <a:endParaRPr lang="en-US" sz="1800" dirty="0" smtClean="0"/>
                    </a:p>
                  </a:txBody>
                  <a:tcPr/>
                </a:tc>
                <a:extLst>
                  <a:ext uri="{0D108BD9-81ED-4DB2-BD59-A6C34878D82A}">
                    <a16:rowId xmlns:a16="http://schemas.microsoft.com/office/drawing/2014/main" val="966761453"/>
                  </a:ext>
                </a:extLst>
              </a:tr>
              <a:tr h="866049">
                <a:tc>
                  <a:txBody>
                    <a:bodyPr/>
                    <a:lstStyle/>
                    <a:p>
                      <a:r>
                        <a:rPr lang="en-US" sz="1800" dirty="0" err="1" smtClean="0"/>
                        <a:t>RideWise</a:t>
                      </a:r>
                      <a:endParaRPr lang="en-US" sz="1800" dirty="0"/>
                    </a:p>
                  </a:txBody>
                  <a:tcPr/>
                </a:tc>
                <a:tc>
                  <a:txBody>
                    <a:bodyPr/>
                    <a:lstStyle/>
                    <a:p>
                      <a:pPr marL="161" lvl="0" indent="0">
                        <a:buFontTx/>
                        <a:buNone/>
                      </a:pPr>
                      <a:r>
                        <a:rPr lang="en-US" sz="1800" dirty="0" smtClean="0">
                          <a:hlinkClick r:id="rId10"/>
                        </a:rPr>
                        <a:t>Somerset County Transportation Guide</a:t>
                      </a:r>
                      <a:endParaRPr lang="en-US" sz="1800" dirty="0" smtClean="0"/>
                    </a:p>
                    <a:p>
                      <a:pPr marL="161" lvl="0" indent="0">
                        <a:buFontTx/>
                        <a:buNone/>
                      </a:pPr>
                      <a:r>
                        <a:rPr lang="en-US" sz="1800" dirty="0" smtClean="0">
                          <a:hlinkClick r:id="rId11"/>
                        </a:rPr>
                        <a:t>Municipal Transportation</a:t>
                      </a:r>
                      <a:endParaRPr lang="en-US" sz="1800" dirty="0" smtClean="0"/>
                    </a:p>
                  </a:txBody>
                  <a:tcPr/>
                </a:tc>
                <a:extLst>
                  <a:ext uri="{0D108BD9-81ED-4DB2-BD59-A6C34878D82A}">
                    <a16:rowId xmlns:a16="http://schemas.microsoft.com/office/drawing/2014/main" val="2805916878"/>
                  </a:ext>
                </a:extLst>
              </a:tr>
              <a:tr h="390257">
                <a:tc>
                  <a:txBody>
                    <a:bodyPr/>
                    <a:lstStyle/>
                    <a:p>
                      <a:r>
                        <a:rPr lang="en-US" sz="1800" dirty="0" smtClean="0"/>
                        <a:t>Avenues in Motion</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smtClean="0">
                          <a:hlinkClick r:id="rId12"/>
                        </a:rPr>
                        <a:t>Programs for Older Adults</a:t>
                      </a:r>
                      <a:endParaRPr lang="en-US" sz="1800" dirty="0" smtClean="0"/>
                    </a:p>
                  </a:txBody>
                  <a:tcPr/>
                </a:tc>
                <a:extLst>
                  <a:ext uri="{0D108BD9-81ED-4DB2-BD59-A6C34878D82A}">
                    <a16:rowId xmlns:a16="http://schemas.microsoft.com/office/drawing/2014/main" val="3573668282"/>
                  </a:ext>
                </a:extLst>
              </a:tr>
            </a:tbl>
          </a:graphicData>
        </a:graphic>
      </p:graphicFrame>
      <p:pic>
        <p:nvPicPr>
          <p:cNvPr id="4" name="Picture 3"/>
          <p:cNvPicPr>
            <a:picLocks noChangeAspect="1"/>
          </p:cNvPicPr>
          <p:nvPr/>
        </p:nvPicPr>
        <p:blipFill rotWithShape="1">
          <a:blip r:embed="rId13">
            <a:extLst>
              <a:ext uri="{28A0092B-C50C-407E-A947-70E740481C1C}">
                <a14:useLocalDpi xmlns:a14="http://schemas.microsoft.com/office/drawing/2010/main" val="0"/>
              </a:ext>
            </a:extLst>
          </a:blip>
          <a:srcRect r="49930"/>
          <a:stretch/>
        </p:blipFill>
        <p:spPr>
          <a:xfrm>
            <a:off x="287022" y="1600200"/>
            <a:ext cx="4812216" cy="4953006"/>
          </a:xfrm>
          <a:prstGeom prst="rect">
            <a:avLst/>
          </a:prstGeom>
        </p:spPr>
      </p:pic>
    </p:spTree>
    <p:extLst>
      <p:ext uri="{BB962C8B-B14F-4D97-AF65-F5344CB8AC3E}">
        <p14:creationId xmlns:p14="http://schemas.microsoft.com/office/powerpoint/2010/main" val="35106426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Walkability and </a:t>
            </a:r>
            <a:r>
              <a:rPr lang="en-US" dirty="0" err="1"/>
              <a:t>Bikeability</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6" name="Rectangle 5"/>
          <p:cNvSpPr/>
          <p:nvPr/>
        </p:nvSpPr>
        <p:spPr>
          <a:xfrm>
            <a:off x="220130" y="1489364"/>
            <a:ext cx="6964563" cy="5386090"/>
          </a:xfrm>
          <a:prstGeom prst="rect">
            <a:avLst/>
          </a:prstGeom>
        </p:spPr>
        <p:txBody>
          <a:bodyPr wrap="square">
            <a:spAutoFit/>
          </a:bodyPr>
          <a:lstStyle/>
          <a:p>
            <a:r>
              <a:rPr lang="en-US" sz="2600" b="1" dirty="0" smtClean="0"/>
              <a:t>A </a:t>
            </a:r>
            <a:r>
              <a:rPr lang="en-US" sz="2600" b="1" dirty="0"/>
              <a:t>walkable community</a:t>
            </a:r>
          </a:p>
          <a:p>
            <a:pPr marL="800100" lvl="1" indent="-342900">
              <a:buFont typeface="Arial" panose="020B0604020202020204" pitchFamily="34" charset="0"/>
              <a:buChar char="•"/>
            </a:pPr>
            <a:r>
              <a:rPr lang="en-US" sz="2600" dirty="0"/>
              <a:t>Improves quality of life – people interact and develop a sense of community</a:t>
            </a:r>
          </a:p>
          <a:p>
            <a:endParaRPr lang="en-US" sz="1400" dirty="0"/>
          </a:p>
          <a:p>
            <a:r>
              <a:rPr lang="en-US" sz="2600" b="1" dirty="0"/>
              <a:t>People living in a walkable community</a:t>
            </a:r>
          </a:p>
          <a:p>
            <a:pPr marL="800100" lvl="1" indent="-342900">
              <a:buFont typeface="Arial" panose="020B0604020202020204" pitchFamily="34" charset="0"/>
              <a:buChar char="•"/>
            </a:pPr>
            <a:r>
              <a:rPr lang="en-US" sz="2600" dirty="0" smtClean="0"/>
              <a:t>More </a:t>
            </a:r>
            <a:r>
              <a:rPr lang="en-US" sz="2600" dirty="0"/>
              <a:t>likely to be socially engaged and trusting</a:t>
            </a:r>
          </a:p>
          <a:p>
            <a:pPr marL="800100" lvl="1" indent="-342900">
              <a:buFont typeface="Arial" panose="020B0604020202020204" pitchFamily="34" charset="0"/>
              <a:buChar char="•"/>
            </a:pPr>
            <a:r>
              <a:rPr lang="en-US" sz="2600" dirty="0" smtClean="0"/>
              <a:t>In </a:t>
            </a:r>
            <a:r>
              <a:rPr lang="en-US" sz="2600" dirty="0"/>
              <a:t>better health and happier more </a:t>
            </a:r>
            <a:r>
              <a:rPr lang="en-US" sz="2600" dirty="0" smtClean="0"/>
              <a:t>often</a:t>
            </a:r>
            <a:endParaRPr lang="en-US" sz="2600" dirty="0"/>
          </a:p>
          <a:p>
            <a:endParaRPr lang="en-US" sz="2000" dirty="0"/>
          </a:p>
          <a:p>
            <a:r>
              <a:rPr lang="en-US" sz="2000" dirty="0">
                <a:hlinkClick r:id="rId3"/>
              </a:rPr>
              <a:t>NHTSA </a:t>
            </a:r>
            <a:r>
              <a:rPr lang="en-US" sz="2000" dirty="0" smtClean="0">
                <a:hlinkClick r:id="rId3"/>
              </a:rPr>
              <a:t>– Stepping Out as an Older Adult</a:t>
            </a:r>
            <a:endParaRPr lang="en-US" sz="2000" dirty="0" smtClean="0"/>
          </a:p>
          <a:p>
            <a:endParaRPr lang="en-US" sz="1200" dirty="0"/>
          </a:p>
          <a:p>
            <a:r>
              <a:rPr lang="en-US" sz="2000" dirty="0">
                <a:hlinkClick r:id="rId4"/>
              </a:rPr>
              <a:t>Pedestrian Safety Workshop: A Focus on Older </a:t>
            </a:r>
            <a:r>
              <a:rPr lang="en-US" sz="2000" dirty="0" smtClean="0">
                <a:hlinkClick r:id="rId4"/>
              </a:rPr>
              <a:t>Adults</a:t>
            </a:r>
            <a:endParaRPr lang="en-US" sz="2000" dirty="0" smtClean="0"/>
          </a:p>
          <a:p>
            <a:endParaRPr lang="en-US" sz="1200" dirty="0"/>
          </a:p>
          <a:p>
            <a:r>
              <a:rPr lang="en-US" sz="2000" dirty="0">
                <a:hlinkClick r:id="rId5"/>
              </a:rPr>
              <a:t>Complete </a:t>
            </a:r>
            <a:r>
              <a:rPr lang="en-US" sz="2000" dirty="0" smtClean="0">
                <a:hlinkClick r:id="rId5"/>
              </a:rPr>
              <a:t>Streets </a:t>
            </a:r>
            <a:endParaRPr lang="en-US" sz="2000" dirty="0" smtClean="0"/>
          </a:p>
          <a:p>
            <a:endParaRPr lang="en-US" sz="1200" dirty="0" smtClean="0"/>
          </a:p>
          <a:p>
            <a:r>
              <a:rPr lang="en-US" sz="2000" dirty="0" smtClean="0">
                <a:hlinkClick r:id="rId6"/>
              </a:rPr>
              <a:t>Health in Aging Foundation Walking Tips</a:t>
            </a:r>
            <a:endParaRPr lang="en-US" sz="2000" dirty="0"/>
          </a:p>
        </p:txBody>
      </p:sp>
      <p:pic>
        <p:nvPicPr>
          <p:cNvPr id="5" name="Picture 4">
            <a:extLst>
              <a:ext uri="{FF2B5EF4-FFF2-40B4-BE49-F238E27FC236}">
                <a16:creationId xmlns:a16="http://schemas.microsoft.com/office/drawing/2014/main" id="{AE724BCC-B8F7-41F9-8C55-93B351B57C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84694" y="1709057"/>
            <a:ext cx="4644935" cy="3096623"/>
          </a:xfrm>
          <a:prstGeom prst="rect">
            <a:avLst/>
          </a:prstGeom>
        </p:spPr>
      </p:pic>
    </p:spTree>
    <p:extLst>
      <p:ext uri="{BB962C8B-B14F-4D97-AF65-F5344CB8AC3E}">
        <p14:creationId xmlns:p14="http://schemas.microsoft.com/office/powerpoint/2010/main" val="24334825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Delivery Services</a:t>
            </a:r>
          </a:p>
        </p:txBody>
      </p:sp>
      <p:sp>
        <p:nvSpPr>
          <p:cNvPr id="3" name="Content Placeholder 2"/>
          <p:cNvSpPr>
            <a:spLocks noGrp="1"/>
          </p:cNvSpPr>
          <p:nvPr>
            <p:ph idx="1"/>
          </p:nvPr>
        </p:nvSpPr>
        <p:spPr/>
        <p:txBody>
          <a:bodyPr>
            <a:normAutofit/>
          </a:bodyPr>
          <a:lstStyle/>
          <a:p>
            <a:pPr marL="0" indent="0">
              <a:buNone/>
            </a:pPr>
            <a:r>
              <a:rPr lang="en-US" dirty="0" smtClean="0"/>
              <a:t> </a:t>
            </a:r>
            <a:endParaRPr lang="en-US" dirty="0"/>
          </a:p>
          <a:p>
            <a:pPr marL="0" indent="0">
              <a:buNone/>
            </a:pPr>
            <a:endParaRPr lang="en-US" dirty="0"/>
          </a:p>
          <a:p>
            <a:pPr marL="0" indent="0">
              <a:buNone/>
            </a:pPr>
            <a:endParaRPr lang="en-US" dirty="0"/>
          </a:p>
          <a:p>
            <a:endParaRPr lang="en-US" dirty="0"/>
          </a:p>
        </p:txBody>
      </p:sp>
      <p:sp>
        <p:nvSpPr>
          <p:cNvPr id="4" name="Rectangle 3"/>
          <p:cNvSpPr/>
          <p:nvPr/>
        </p:nvSpPr>
        <p:spPr>
          <a:xfrm>
            <a:off x="1024128" y="1583353"/>
            <a:ext cx="3523488" cy="4862870"/>
          </a:xfrm>
          <a:prstGeom prst="rect">
            <a:avLst/>
          </a:prstGeom>
        </p:spPr>
        <p:txBody>
          <a:bodyPr wrap="square">
            <a:spAutoFit/>
          </a:bodyPr>
          <a:lstStyle/>
          <a:p>
            <a:r>
              <a:rPr lang="en-US" sz="2600" b="1" dirty="0" smtClean="0">
                <a:solidFill>
                  <a:srgbClr val="444444"/>
                </a:solidFill>
              </a:rPr>
              <a:t>Shopping</a:t>
            </a:r>
          </a:p>
          <a:p>
            <a:pPr marL="342900" indent="-342900">
              <a:buFont typeface="Arial" panose="020B0604020202020204" pitchFamily="34" charset="0"/>
              <a:buChar char="•"/>
            </a:pPr>
            <a:r>
              <a:rPr lang="en-US" sz="2600" dirty="0" smtClean="0">
                <a:solidFill>
                  <a:srgbClr val="444444"/>
                </a:solidFill>
              </a:rPr>
              <a:t>Groceries</a:t>
            </a:r>
          </a:p>
          <a:p>
            <a:pPr marL="342900" indent="-342900">
              <a:buFont typeface="Arial" panose="020B0604020202020204" pitchFamily="34" charset="0"/>
              <a:buChar char="•"/>
            </a:pPr>
            <a:r>
              <a:rPr lang="en-US" sz="2600" dirty="0" smtClean="0">
                <a:solidFill>
                  <a:srgbClr val="444444"/>
                </a:solidFill>
              </a:rPr>
              <a:t>Household Goods</a:t>
            </a:r>
          </a:p>
          <a:p>
            <a:pPr marL="342900" indent="-342900">
              <a:buFont typeface="Arial" panose="020B0604020202020204" pitchFamily="34" charset="0"/>
              <a:buChar char="•"/>
            </a:pPr>
            <a:r>
              <a:rPr lang="en-US" sz="2600" dirty="0" smtClean="0">
                <a:solidFill>
                  <a:srgbClr val="444444"/>
                </a:solidFill>
              </a:rPr>
              <a:t>Clothing</a:t>
            </a:r>
          </a:p>
          <a:p>
            <a:pPr marL="342900" indent="-342900">
              <a:buFont typeface="Arial" panose="020B0604020202020204" pitchFamily="34" charset="0"/>
              <a:buChar char="•"/>
            </a:pPr>
            <a:r>
              <a:rPr lang="en-US" sz="2600" dirty="0" smtClean="0">
                <a:solidFill>
                  <a:srgbClr val="444444"/>
                </a:solidFill>
              </a:rPr>
              <a:t>Books</a:t>
            </a:r>
          </a:p>
          <a:p>
            <a:pPr marL="342900" indent="-342900">
              <a:buFont typeface="Arial" panose="020B0604020202020204" pitchFamily="34" charset="0"/>
              <a:buChar char="•"/>
            </a:pPr>
            <a:r>
              <a:rPr lang="en-US" sz="2600" dirty="0" smtClean="0">
                <a:solidFill>
                  <a:srgbClr val="444444"/>
                </a:solidFill>
              </a:rPr>
              <a:t>Pet food</a:t>
            </a:r>
            <a:endParaRPr lang="en-US" sz="2600" dirty="0">
              <a:solidFill>
                <a:srgbClr val="444444"/>
              </a:solidFill>
            </a:endParaRPr>
          </a:p>
          <a:p>
            <a:endParaRPr lang="en-US" sz="1200" dirty="0" smtClean="0">
              <a:solidFill>
                <a:srgbClr val="444444"/>
              </a:solidFill>
            </a:endParaRPr>
          </a:p>
          <a:p>
            <a:r>
              <a:rPr lang="en-US" sz="2600" b="1" dirty="0" smtClean="0">
                <a:solidFill>
                  <a:srgbClr val="444444"/>
                </a:solidFill>
              </a:rPr>
              <a:t>Meals</a:t>
            </a:r>
            <a:endParaRPr lang="en-US" sz="2600" b="1" dirty="0">
              <a:solidFill>
                <a:srgbClr val="444444"/>
              </a:solidFill>
            </a:endParaRPr>
          </a:p>
          <a:p>
            <a:pPr marL="342900" indent="-342900">
              <a:buFont typeface="Arial" panose="020B0604020202020204" pitchFamily="34" charset="0"/>
              <a:buChar char="•"/>
            </a:pPr>
            <a:r>
              <a:rPr lang="en-US" sz="2600" dirty="0">
                <a:solidFill>
                  <a:srgbClr val="444444"/>
                </a:solidFill>
                <a:hlinkClick r:id="rId3"/>
              </a:rPr>
              <a:t>Meals on Wheels</a:t>
            </a:r>
            <a:endParaRPr lang="en-US" sz="2600" dirty="0">
              <a:solidFill>
                <a:srgbClr val="444444"/>
              </a:solidFill>
            </a:endParaRPr>
          </a:p>
          <a:p>
            <a:pPr marL="342900" indent="-342900">
              <a:buFont typeface="Arial" panose="020B0604020202020204" pitchFamily="34" charset="0"/>
              <a:buChar char="•"/>
            </a:pPr>
            <a:r>
              <a:rPr lang="en-US" sz="2600" dirty="0">
                <a:solidFill>
                  <a:srgbClr val="444444"/>
                </a:solidFill>
              </a:rPr>
              <a:t>Restaurants</a:t>
            </a:r>
          </a:p>
          <a:p>
            <a:endParaRPr lang="en-US" sz="1200" dirty="0" smtClean="0">
              <a:solidFill>
                <a:srgbClr val="444444"/>
              </a:solidFill>
            </a:endParaRPr>
          </a:p>
          <a:p>
            <a:r>
              <a:rPr lang="en-US" sz="2600" b="1" dirty="0" smtClean="0">
                <a:solidFill>
                  <a:srgbClr val="444444"/>
                </a:solidFill>
              </a:rPr>
              <a:t>Pharmacy</a:t>
            </a:r>
            <a:endParaRPr lang="en-US" sz="2600" b="1" dirty="0">
              <a:solidFill>
                <a:srgbClr val="444444"/>
              </a:solidFill>
            </a:endParaRPr>
          </a:p>
          <a:p>
            <a:pPr marL="342900" indent="-342900">
              <a:buFont typeface="Arial" panose="020B0604020202020204" pitchFamily="34" charset="0"/>
              <a:buChar char="•"/>
            </a:pPr>
            <a:r>
              <a:rPr lang="en-US" sz="2600" dirty="0" smtClean="0">
                <a:solidFill>
                  <a:srgbClr val="444444"/>
                </a:solidFill>
              </a:rPr>
              <a:t>Medication </a:t>
            </a:r>
            <a:endParaRPr lang="en-US" sz="2600" dirty="0"/>
          </a:p>
        </p:txBody>
      </p:sp>
      <p:pic>
        <p:nvPicPr>
          <p:cNvPr id="6" name="Picture 5">
            <a:extLst>
              <a:ext uri="{FF2B5EF4-FFF2-40B4-BE49-F238E27FC236}">
                <a16:creationId xmlns:a16="http://schemas.microsoft.com/office/drawing/2014/main" id="{7694DA36-C999-4532-95C3-EC61BF5865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1368" y="1998617"/>
            <a:ext cx="5521032" cy="3680688"/>
          </a:xfrm>
          <a:prstGeom prst="rect">
            <a:avLst/>
          </a:prstGeom>
        </p:spPr>
      </p:pic>
    </p:spTree>
    <p:extLst>
      <p:ext uri="{BB962C8B-B14F-4D97-AF65-F5344CB8AC3E}">
        <p14:creationId xmlns:p14="http://schemas.microsoft.com/office/powerpoint/2010/main" val="26686967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Reducing Isolation: Online </a:t>
            </a:r>
            <a:r>
              <a:rPr lang="en-US" dirty="0"/>
              <a:t>access to cultural, social, recreational activities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5682343" y="1524000"/>
            <a:ext cx="6274130" cy="4924425"/>
          </a:xfrm>
          <a:prstGeom prst="rect">
            <a:avLst/>
          </a:prstGeom>
          <a:noFill/>
        </p:spPr>
        <p:txBody>
          <a:bodyPr wrap="square" rtlCol="0">
            <a:spAutoFit/>
          </a:bodyPr>
          <a:lstStyle/>
          <a:p>
            <a:r>
              <a:rPr lang="en-US" sz="2600" b="1" dirty="0" smtClean="0"/>
              <a:t>Participating in </a:t>
            </a:r>
            <a:r>
              <a:rPr lang="en-US" sz="2600" b="1" dirty="0"/>
              <a:t>cultural, social and recreational activities online</a:t>
            </a:r>
          </a:p>
          <a:p>
            <a:pPr marL="342900" indent="-342900">
              <a:buFont typeface="Arial" panose="020B0604020202020204" pitchFamily="34" charset="0"/>
              <a:buChar char="•"/>
            </a:pPr>
            <a:r>
              <a:rPr lang="en-US" sz="2400" dirty="0"/>
              <a:t>requires training in use of technology</a:t>
            </a:r>
          </a:p>
          <a:p>
            <a:endParaRPr lang="en-US" sz="2400" dirty="0" smtClean="0"/>
          </a:p>
          <a:p>
            <a:r>
              <a:rPr lang="en-US" sz="2600" b="1" dirty="0" smtClean="0"/>
              <a:t>Examples</a:t>
            </a:r>
            <a:endParaRPr lang="en-US" sz="2600" b="1" dirty="0"/>
          </a:p>
          <a:p>
            <a:pPr marL="342900" indent="-342900">
              <a:buFont typeface="Arial" panose="020B0604020202020204" pitchFamily="34" charset="0"/>
              <a:buChar char="•"/>
            </a:pPr>
            <a:r>
              <a:rPr lang="en-US" sz="2400" dirty="0"/>
              <a:t>Online book </a:t>
            </a:r>
            <a:r>
              <a:rPr lang="en-US" sz="2400" dirty="0" smtClean="0"/>
              <a:t>groups</a:t>
            </a:r>
          </a:p>
          <a:p>
            <a:pPr marL="342900" indent="-342900">
              <a:buFont typeface="Arial" panose="020B0604020202020204" pitchFamily="34" charset="0"/>
              <a:buChar char="•"/>
            </a:pPr>
            <a:r>
              <a:rPr lang="en-US" sz="2400" dirty="0" smtClean="0"/>
              <a:t>Museum talks and tours</a:t>
            </a:r>
          </a:p>
          <a:p>
            <a:pPr marL="342900" indent="-342900">
              <a:buFont typeface="Arial" panose="020B0604020202020204" pitchFamily="34" charset="0"/>
              <a:buChar char="•"/>
            </a:pPr>
            <a:r>
              <a:rPr lang="en-US" sz="2400" dirty="0" smtClean="0"/>
              <a:t>Readings</a:t>
            </a:r>
          </a:p>
          <a:p>
            <a:pPr marL="342900" indent="-342900">
              <a:buFont typeface="Arial" panose="020B0604020202020204" pitchFamily="34" charset="0"/>
              <a:buChar char="•"/>
            </a:pPr>
            <a:r>
              <a:rPr lang="en-US" sz="2400" dirty="0" smtClean="0"/>
              <a:t>Meetings</a:t>
            </a:r>
          </a:p>
          <a:p>
            <a:pPr marL="342900" indent="-342900">
              <a:buFont typeface="Arial" panose="020B0604020202020204" pitchFamily="34" charset="0"/>
              <a:buChar char="•"/>
            </a:pPr>
            <a:r>
              <a:rPr lang="en-US" sz="2400" dirty="0" smtClean="0"/>
              <a:t>Courses</a:t>
            </a:r>
          </a:p>
          <a:p>
            <a:pPr marL="342900" indent="-342900">
              <a:buFont typeface="Arial" panose="020B0604020202020204" pitchFamily="34" charset="0"/>
              <a:buChar char="•"/>
            </a:pPr>
            <a:r>
              <a:rPr lang="en-US" sz="2400" dirty="0" smtClean="0"/>
              <a:t>Theater programs</a:t>
            </a:r>
          </a:p>
          <a:p>
            <a:endParaRPr lang="en-US" sz="2000" dirty="0" smtClean="0"/>
          </a:p>
          <a:p>
            <a:r>
              <a:rPr lang="en-US" sz="2600" b="1" dirty="0" smtClean="0"/>
              <a:t>Public Library Free Services</a:t>
            </a:r>
            <a:endParaRPr lang="en-US" sz="2600" b="1" dirty="0"/>
          </a:p>
        </p:txBody>
      </p:sp>
      <p:pic>
        <p:nvPicPr>
          <p:cNvPr id="6" name="Picture 5">
            <a:extLst>
              <a:ext uri="{FF2B5EF4-FFF2-40B4-BE49-F238E27FC236}">
                <a16:creationId xmlns:a16="http://schemas.microsoft.com/office/drawing/2014/main" id="{9DBE910D-CAD2-40FF-9D3C-E6CCD70E3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1873405"/>
            <a:ext cx="4628607" cy="4043136"/>
          </a:xfrm>
          <a:prstGeom prst="rect">
            <a:avLst/>
          </a:prstGeom>
        </p:spPr>
      </p:pic>
    </p:spTree>
    <p:extLst>
      <p:ext uri="{BB962C8B-B14F-4D97-AF65-F5344CB8AC3E}">
        <p14:creationId xmlns:p14="http://schemas.microsoft.com/office/powerpoint/2010/main" val="39993607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a:t>
            </a:r>
          </a:p>
        </p:txBody>
      </p:sp>
      <p:sp>
        <p:nvSpPr>
          <p:cNvPr id="3" name="Content Placeholder 2"/>
          <p:cNvSpPr>
            <a:spLocks noGrp="1"/>
          </p:cNvSpPr>
          <p:nvPr>
            <p:ph idx="1"/>
          </p:nvPr>
        </p:nvSpPr>
        <p:spPr>
          <a:xfrm>
            <a:off x="727363" y="1524000"/>
            <a:ext cx="10972800" cy="4876800"/>
          </a:xfrm>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203" y="2147033"/>
            <a:ext cx="8162693" cy="3662541"/>
          </a:xfrm>
          <a:prstGeom prst="rect">
            <a:avLst/>
          </a:prstGeom>
          <a:noFill/>
        </p:spPr>
        <p:txBody>
          <a:bodyPr wrap="square" rtlCol="0">
            <a:spAutoFit/>
          </a:bodyPr>
          <a:lstStyle/>
          <a:p>
            <a:pPr lvl="1"/>
            <a:endParaRPr lang="en-US" sz="2000" dirty="0">
              <a:hlinkClick r:id="rId3"/>
            </a:endParaRPr>
          </a:p>
          <a:p>
            <a:pPr lvl="1"/>
            <a:endParaRPr lang="en-US" sz="2000" dirty="0">
              <a:hlinkClick r:id="rId3"/>
            </a:endParaRPr>
          </a:p>
          <a:p>
            <a:pPr lvl="1"/>
            <a:r>
              <a:rPr lang="en-US" sz="2400" dirty="0" smtClean="0">
                <a:hlinkClick r:id="rId3"/>
              </a:rPr>
              <a:t>2-1-1 </a:t>
            </a:r>
            <a:r>
              <a:rPr lang="en-US" sz="2400" dirty="0">
                <a:hlinkClick r:id="rId3"/>
              </a:rPr>
              <a:t>New Jersey</a:t>
            </a:r>
            <a:endParaRPr lang="en-US" sz="2400" dirty="0"/>
          </a:p>
          <a:p>
            <a:pPr lvl="1"/>
            <a:endParaRPr lang="en-US" sz="2400" dirty="0"/>
          </a:p>
          <a:p>
            <a:pPr lvl="1"/>
            <a:r>
              <a:rPr lang="en-US" sz="2400" dirty="0">
                <a:hlinkClick r:id="rId4"/>
              </a:rPr>
              <a:t>National Aging and Disability Transportation Center</a:t>
            </a:r>
            <a:endParaRPr lang="en-US" sz="2400" dirty="0"/>
          </a:p>
          <a:p>
            <a:pPr lvl="1"/>
            <a:endParaRPr lang="en-US" sz="2400" dirty="0"/>
          </a:p>
          <a:p>
            <a:pPr lvl="1"/>
            <a:r>
              <a:rPr lang="en-US" sz="2400" dirty="0">
                <a:hlinkClick r:id="rId5"/>
              </a:rPr>
              <a:t>Rides in Sight</a:t>
            </a:r>
            <a:endParaRPr lang="en-US" sz="2400" dirty="0"/>
          </a:p>
          <a:p>
            <a:pPr lvl="1"/>
            <a:endParaRPr lang="en-US" sz="2400" dirty="0"/>
          </a:p>
          <a:p>
            <a:pPr lvl="1"/>
            <a:r>
              <a:rPr lang="en-US" sz="2400" dirty="0">
                <a:hlinkClick r:id="rId6"/>
              </a:rPr>
              <a:t>DailyCaring</a:t>
            </a:r>
            <a:endParaRPr lang="en-US" sz="2400" dirty="0"/>
          </a:p>
          <a:p>
            <a:pPr lvl="1"/>
            <a:endParaRPr lang="en-US" sz="2400" dirty="0"/>
          </a:p>
        </p:txBody>
      </p:sp>
      <p:sp>
        <p:nvSpPr>
          <p:cNvPr id="4" name="TextBox 3"/>
          <p:cNvSpPr txBox="1"/>
          <p:nvPr/>
        </p:nvSpPr>
        <p:spPr>
          <a:xfrm>
            <a:off x="703100" y="1916200"/>
            <a:ext cx="5868388" cy="492443"/>
          </a:xfrm>
          <a:prstGeom prst="rect">
            <a:avLst/>
          </a:prstGeom>
          <a:noFill/>
        </p:spPr>
        <p:txBody>
          <a:bodyPr wrap="square" rtlCol="0">
            <a:spAutoFit/>
          </a:bodyPr>
          <a:lstStyle/>
          <a:p>
            <a:r>
              <a:rPr lang="en-US" sz="2600" b="1" dirty="0" smtClean="0"/>
              <a:t>Other Transportation Information:</a:t>
            </a:r>
            <a:endParaRPr lang="en-US" sz="2600" b="1" dirty="0"/>
          </a:p>
        </p:txBody>
      </p:sp>
      <p:pic>
        <p:nvPicPr>
          <p:cNvPr id="6" name="Picture 5"/>
          <p:cNvPicPr>
            <a:picLocks noChangeAspect="1"/>
          </p:cNvPicPr>
          <p:nvPr/>
        </p:nvPicPr>
        <p:blipFill>
          <a:blip r:embed="rId7"/>
          <a:stretch>
            <a:fillRect/>
          </a:stretch>
        </p:blipFill>
        <p:spPr>
          <a:xfrm>
            <a:off x="7321676" y="987165"/>
            <a:ext cx="1962150" cy="1352550"/>
          </a:xfrm>
          <a:prstGeom prst="rect">
            <a:avLst/>
          </a:prstGeom>
        </p:spPr>
      </p:pic>
      <p:pic>
        <p:nvPicPr>
          <p:cNvPr id="7" name="Picture 6"/>
          <p:cNvPicPr>
            <a:picLocks noChangeAspect="1"/>
          </p:cNvPicPr>
          <p:nvPr/>
        </p:nvPicPr>
        <p:blipFill>
          <a:blip r:embed="rId8"/>
          <a:stretch>
            <a:fillRect/>
          </a:stretch>
        </p:blipFill>
        <p:spPr>
          <a:xfrm>
            <a:off x="8802625" y="2324567"/>
            <a:ext cx="2619375" cy="1504950"/>
          </a:xfrm>
          <a:prstGeom prst="rect">
            <a:avLst/>
          </a:prstGeom>
        </p:spPr>
      </p:pic>
      <p:pic>
        <p:nvPicPr>
          <p:cNvPr id="8" name="Picture 7"/>
          <p:cNvPicPr>
            <a:picLocks noChangeAspect="1"/>
          </p:cNvPicPr>
          <p:nvPr/>
        </p:nvPicPr>
        <p:blipFill>
          <a:blip r:embed="rId9"/>
          <a:stretch>
            <a:fillRect/>
          </a:stretch>
        </p:blipFill>
        <p:spPr>
          <a:xfrm>
            <a:off x="7843726" y="3829517"/>
            <a:ext cx="2545916" cy="1644833"/>
          </a:xfrm>
          <a:prstGeom prst="rect">
            <a:avLst/>
          </a:prstGeom>
        </p:spPr>
      </p:pic>
      <p:pic>
        <p:nvPicPr>
          <p:cNvPr id="9" name="Picture 8"/>
          <p:cNvPicPr>
            <a:picLocks noChangeAspect="1"/>
          </p:cNvPicPr>
          <p:nvPr/>
        </p:nvPicPr>
        <p:blipFill>
          <a:blip r:embed="rId10"/>
          <a:stretch>
            <a:fillRect/>
          </a:stretch>
        </p:blipFill>
        <p:spPr>
          <a:xfrm>
            <a:off x="6571488" y="5630427"/>
            <a:ext cx="3669617" cy="859693"/>
          </a:xfrm>
          <a:prstGeom prst="rect">
            <a:avLst/>
          </a:prstGeom>
        </p:spPr>
      </p:pic>
    </p:spTree>
    <p:extLst>
      <p:ext uri="{BB962C8B-B14F-4D97-AF65-F5344CB8AC3E}">
        <p14:creationId xmlns:p14="http://schemas.microsoft.com/office/powerpoint/2010/main" val="29962635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1202165" y="5252711"/>
            <a:ext cx="9314687" cy="1384995"/>
          </a:xfrm>
          <a:prstGeom prst="rect">
            <a:avLst/>
          </a:prstGeom>
          <a:noFill/>
        </p:spPr>
        <p:txBody>
          <a:bodyPr wrap="square" rtlCol="0">
            <a:spAutoFit/>
          </a:bodyPr>
          <a:lstStyle/>
          <a:p>
            <a:pPr lvl="1"/>
            <a:endParaRPr lang="en-US" sz="3200" dirty="0" smtClean="0">
              <a:hlinkClick r:id="rId3"/>
            </a:endParaRPr>
          </a:p>
          <a:p>
            <a:pPr lvl="1" algn="ctr"/>
            <a:r>
              <a:rPr lang="en-US" sz="3200" dirty="0" smtClean="0">
                <a:hlinkClick r:id="rId3"/>
              </a:rPr>
              <a:t>www.maturedriversnj.org</a:t>
            </a:r>
            <a:endParaRPr lang="en-US" sz="3200" dirty="0"/>
          </a:p>
          <a:p>
            <a:pPr lvl="1"/>
            <a:endParaRPr lang="en-US" sz="2000" dirty="0"/>
          </a:p>
        </p:txBody>
      </p:sp>
      <p:pic>
        <p:nvPicPr>
          <p:cNvPr id="4" name="Picture 3"/>
          <p:cNvPicPr>
            <a:picLocks noChangeAspect="1"/>
          </p:cNvPicPr>
          <p:nvPr/>
        </p:nvPicPr>
        <p:blipFill>
          <a:blip r:embed="rId4"/>
          <a:stretch>
            <a:fillRect/>
          </a:stretch>
        </p:blipFill>
        <p:spPr>
          <a:xfrm>
            <a:off x="3596639" y="2261175"/>
            <a:ext cx="5096257" cy="3182093"/>
          </a:xfrm>
          <a:prstGeom prst="rect">
            <a:avLst/>
          </a:prstGeom>
        </p:spPr>
      </p:pic>
      <p:sp>
        <p:nvSpPr>
          <p:cNvPr id="6" name="TextBox 5"/>
          <p:cNvSpPr txBox="1"/>
          <p:nvPr/>
        </p:nvSpPr>
        <p:spPr>
          <a:xfrm>
            <a:off x="2226293" y="1600200"/>
            <a:ext cx="7729728" cy="584775"/>
          </a:xfrm>
          <a:prstGeom prst="rect">
            <a:avLst/>
          </a:prstGeom>
          <a:noFill/>
        </p:spPr>
        <p:txBody>
          <a:bodyPr wrap="square" rtlCol="0">
            <a:spAutoFit/>
          </a:bodyPr>
          <a:lstStyle/>
          <a:p>
            <a:pPr algn="ctr"/>
            <a:r>
              <a:rPr lang="en-US" sz="3200" b="1" dirty="0" smtClean="0"/>
              <a:t>NJ Mature Driver Resource Center</a:t>
            </a:r>
            <a:endParaRPr lang="en-US" sz="3200" b="1" dirty="0"/>
          </a:p>
        </p:txBody>
      </p:sp>
    </p:spTree>
    <p:extLst>
      <p:ext uri="{BB962C8B-B14F-4D97-AF65-F5344CB8AC3E}">
        <p14:creationId xmlns:p14="http://schemas.microsoft.com/office/powerpoint/2010/main" val="61654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332509" y="1323111"/>
            <a:ext cx="11249891" cy="4923263"/>
          </a:xfrm>
        </p:spPr>
        <p:txBody>
          <a:bodyPr>
            <a:noAutofit/>
          </a:bodyPr>
          <a:lstStyle/>
          <a:p>
            <a:r>
              <a:rPr lang="en-US" sz="2800" dirty="0"/>
              <a:t>Vision</a:t>
            </a:r>
          </a:p>
          <a:p>
            <a:r>
              <a:rPr lang="en-US" sz="2800" dirty="0"/>
              <a:t>Hearing</a:t>
            </a:r>
          </a:p>
          <a:p>
            <a:r>
              <a:rPr lang="en-US" sz="2800" dirty="0"/>
              <a:t>Cognition</a:t>
            </a:r>
          </a:p>
          <a:p>
            <a:pPr lvl="1">
              <a:buFont typeface="Courier New" panose="02070309020205020404" pitchFamily="49" charset="0"/>
              <a:buChar char="o"/>
            </a:pPr>
            <a:r>
              <a:rPr lang="en-US" sz="2600" dirty="0"/>
              <a:t>Memory</a:t>
            </a:r>
          </a:p>
          <a:p>
            <a:pPr lvl="1">
              <a:buFont typeface="Courier New" panose="02070309020205020404" pitchFamily="49" charset="0"/>
              <a:buChar char="o"/>
            </a:pPr>
            <a:r>
              <a:rPr lang="en-US" sz="2600" dirty="0" smtClean="0"/>
              <a:t>Mental alertness</a:t>
            </a:r>
            <a:endParaRPr lang="en-US" sz="2600" dirty="0"/>
          </a:p>
          <a:p>
            <a:r>
              <a:rPr lang="en-US" sz="2800" dirty="0"/>
              <a:t>Physical Condition</a:t>
            </a:r>
          </a:p>
          <a:p>
            <a:pPr lvl="1">
              <a:buFont typeface="Courier New" panose="02070309020205020404" pitchFamily="49" charset="0"/>
              <a:buChar char="o"/>
            </a:pPr>
            <a:r>
              <a:rPr lang="en-US" sz="2600" dirty="0"/>
              <a:t>Reaction time</a:t>
            </a:r>
          </a:p>
          <a:p>
            <a:pPr lvl="1">
              <a:buFont typeface="Courier New" panose="02070309020205020404" pitchFamily="49" charset="0"/>
              <a:buChar char="o"/>
            </a:pPr>
            <a:r>
              <a:rPr lang="en-US" sz="2600" dirty="0"/>
              <a:t>Strength and flexibility</a:t>
            </a:r>
          </a:p>
          <a:p>
            <a:pPr lvl="1">
              <a:buFont typeface="Courier New" panose="02070309020205020404" pitchFamily="49" charset="0"/>
              <a:buChar char="o"/>
            </a:pPr>
            <a:r>
              <a:rPr lang="en-US" sz="2600" dirty="0"/>
              <a:t>Range of motion</a:t>
            </a:r>
          </a:p>
          <a:p>
            <a:r>
              <a:rPr lang="en-US" sz="2800" dirty="0"/>
              <a:t>Medical Conditions</a:t>
            </a:r>
          </a:p>
          <a:p>
            <a:r>
              <a:rPr lang="en-US" sz="2800" dirty="0" smtClean="0"/>
              <a:t>Medications</a:t>
            </a:r>
            <a:endParaRPr lang="en-US" sz="2800" dirty="0"/>
          </a:p>
        </p:txBody>
      </p:sp>
      <p:pic>
        <p:nvPicPr>
          <p:cNvPr id="5" name="Picture 4" descr="A person and person in a car&#10;&#10;Description automatically generated with medium confidence">
            <a:extLst>
              <a:ext uri="{FF2B5EF4-FFF2-40B4-BE49-F238E27FC236}">
                <a16:creationId xmlns:a16="http://schemas.microsoft.com/office/drawing/2014/main" id="{124BEFFD-01E5-4970-AD59-2229B4F4B3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339" y="1706880"/>
            <a:ext cx="6467061" cy="4311758"/>
          </a:xfrm>
          <a:prstGeom prst="rect">
            <a:avLst/>
          </a:prstGeom>
        </p:spPr>
      </p:pic>
    </p:spTree>
    <p:extLst>
      <p:ext uri="{BB962C8B-B14F-4D97-AF65-F5344CB8AC3E}">
        <p14:creationId xmlns:p14="http://schemas.microsoft.com/office/powerpoint/2010/main" val="37588711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4642009"/>
            <a:ext cx="5796416" cy="892552"/>
          </a:xfrm>
          <a:prstGeom prst="rect">
            <a:avLst/>
          </a:prstGeom>
          <a:noFill/>
        </p:spPr>
        <p:txBody>
          <a:bodyPr wrap="square" rtlCol="0">
            <a:spAutoFit/>
          </a:bodyPr>
          <a:lstStyle/>
          <a:p>
            <a:pPr lvl="1"/>
            <a:r>
              <a:rPr lang="en-US" sz="3200" dirty="0" smtClean="0"/>
              <a:t>www.maturedriversnj.org</a:t>
            </a:r>
            <a:endParaRPr lang="en-US" sz="3200" dirty="0"/>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smtClean="0"/>
              <a:t>Questions?</a:t>
            </a:r>
            <a:endParaRPr lang="en-US" sz="8000" dirty="0"/>
          </a:p>
        </p:txBody>
      </p:sp>
    </p:spTree>
    <p:extLst>
      <p:ext uri="{BB962C8B-B14F-4D97-AF65-F5344CB8AC3E}">
        <p14:creationId xmlns:p14="http://schemas.microsoft.com/office/powerpoint/2010/main" val="28668982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Acknowledgement</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6" name="TextBox 5"/>
          <p:cNvSpPr txBox="1"/>
          <p:nvPr/>
        </p:nvSpPr>
        <p:spPr>
          <a:xfrm>
            <a:off x="750627" y="1600200"/>
            <a:ext cx="10831773" cy="4339650"/>
          </a:xfrm>
          <a:prstGeom prst="rect">
            <a:avLst/>
          </a:prstGeom>
          <a:noFill/>
        </p:spPr>
        <p:txBody>
          <a:bodyPr wrap="square" rtlCol="0">
            <a:spAutoFit/>
          </a:bodyPr>
          <a:lstStyle/>
          <a:p>
            <a:endParaRPr lang="en-US" dirty="0"/>
          </a:p>
          <a:p>
            <a:r>
              <a:rPr lang="en-US" sz="2400" dirty="0"/>
              <a:t>This </a:t>
            </a:r>
            <a:r>
              <a:rPr lang="en-US" sz="2400" dirty="0" smtClean="0"/>
              <a:t>presentation </a:t>
            </a:r>
            <a:r>
              <a:rPr lang="en-US" sz="2400" dirty="0"/>
              <a:t>was supported by the New Jersey </a:t>
            </a:r>
            <a:r>
              <a:rPr lang="en-US" sz="2400" dirty="0" smtClean="0"/>
              <a:t>Division of Highway Traffic Safety with </a:t>
            </a:r>
            <a:r>
              <a:rPr lang="en-US" sz="2400" dirty="0"/>
              <a:t>funding </a:t>
            </a:r>
            <a:r>
              <a:rPr lang="en-US" sz="2400" dirty="0" smtClean="0"/>
              <a:t>from </a:t>
            </a:r>
            <a:r>
              <a:rPr lang="en-US" sz="2400" dirty="0"/>
              <a:t>the United States Department of Transportation's </a:t>
            </a:r>
            <a:r>
              <a:rPr lang="en-US" sz="2400" i="1" dirty="0"/>
              <a:t>Federal Highway Administration</a:t>
            </a:r>
            <a:r>
              <a:rPr lang="en-US" sz="2400" dirty="0"/>
              <a:t>. </a:t>
            </a:r>
            <a:r>
              <a:rPr lang="en-US" sz="2400" dirty="0" smtClean="0"/>
              <a:t>New </a:t>
            </a:r>
            <a:r>
              <a:rPr lang="en-US" sz="2400" dirty="0"/>
              <a:t>Jersey and the United States Government assume no liability for its contents or its use thereof. </a:t>
            </a:r>
            <a:endParaRPr lang="en-US" sz="2400" dirty="0" smtClean="0"/>
          </a:p>
          <a:p>
            <a:endParaRPr lang="en-US" sz="2400" dirty="0"/>
          </a:p>
          <a:p>
            <a:r>
              <a:rPr lang="en-US" sz="2400" dirty="0"/>
              <a:t>The Alan M. Voorhees Transportation Center (VTC) is a national leader in the research and development of innovative transportation policy. Located within the Edward J. </a:t>
            </a:r>
            <a:r>
              <a:rPr lang="en-US" sz="2400" dirty="0" err="1"/>
              <a:t>Bloustein</a:t>
            </a:r>
            <a:r>
              <a:rPr lang="en-US" sz="2400" dirty="0"/>
              <a:t> School of Planning and Public Policy at Rutgers University, VTC has the full array of resources from a major research university on transportation issues of regional and national significance.</a:t>
            </a:r>
          </a:p>
          <a:p>
            <a:endParaRPr lang="en-US" dirty="0"/>
          </a:p>
        </p:txBody>
      </p:sp>
    </p:spTree>
    <p:extLst>
      <p:ext uri="{BB962C8B-B14F-4D97-AF65-F5344CB8AC3E}">
        <p14:creationId xmlns:p14="http://schemas.microsoft.com/office/powerpoint/2010/main" val="2272556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480313" y="1600199"/>
            <a:ext cx="5102086" cy="4923263"/>
          </a:xfrm>
        </p:spPr>
        <p:txBody>
          <a:bodyPr>
            <a:normAutofit/>
          </a:bodyPr>
          <a:lstStyle/>
          <a:p>
            <a:pPr marL="0" indent="0">
              <a:buNone/>
            </a:pPr>
            <a:r>
              <a:rPr lang="en-US" sz="2800" b="1" dirty="0"/>
              <a:t>Vision</a:t>
            </a:r>
          </a:p>
          <a:p>
            <a:pPr lvl="1"/>
            <a:r>
              <a:rPr lang="en-US" sz="2600" dirty="0"/>
              <a:t>Cataracts</a:t>
            </a:r>
          </a:p>
          <a:p>
            <a:pPr lvl="1"/>
            <a:r>
              <a:rPr lang="en-US" sz="2600" dirty="0"/>
              <a:t>Macular Degeneration</a:t>
            </a:r>
          </a:p>
          <a:p>
            <a:pPr lvl="1"/>
            <a:r>
              <a:rPr lang="en-US" sz="2600" dirty="0" smtClean="0"/>
              <a:t>Glaucoma</a:t>
            </a:r>
            <a:endParaRPr lang="en-US" sz="2600" dirty="0"/>
          </a:p>
          <a:p>
            <a:pPr lvl="1"/>
            <a:r>
              <a:rPr lang="en-US" sz="2600" dirty="0"/>
              <a:t>Changes in night vision, light sensitivity</a:t>
            </a:r>
          </a:p>
        </p:txBody>
      </p:sp>
      <p:pic>
        <p:nvPicPr>
          <p:cNvPr id="5" name="Picture 4" descr="A picture containing car, person, person, looking&#10;&#10;Description automatically generated">
            <a:extLst>
              <a:ext uri="{FF2B5EF4-FFF2-40B4-BE49-F238E27FC236}">
                <a16:creationId xmlns:a16="http://schemas.microsoft.com/office/drawing/2014/main" id="{D1CE1062-DC1D-420D-A546-53101D73AF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00199"/>
            <a:ext cx="5486400" cy="3661576"/>
          </a:xfrm>
          <a:prstGeom prst="rect">
            <a:avLst/>
          </a:prstGeom>
        </p:spPr>
      </p:pic>
    </p:spTree>
    <p:extLst>
      <p:ext uri="{BB962C8B-B14F-4D97-AF65-F5344CB8AC3E}">
        <p14:creationId xmlns:p14="http://schemas.microsoft.com/office/powerpoint/2010/main" val="16341458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09600" y="1600199"/>
            <a:ext cx="5569527" cy="4923263"/>
          </a:xfrm>
        </p:spPr>
        <p:txBody>
          <a:bodyPr/>
          <a:lstStyle/>
          <a:p>
            <a:pPr marL="0" indent="0">
              <a:buNone/>
            </a:pPr>
            <a:r>
              <a:rPr lang="en-US" sz="2800" b="1" dirty="0" smtClean="0"/>
              <a:t>Hearing problems</a:t>
            </a:r>
            <a:endParaRPr lang="en-US" sz="2800" b="1" dirty="0"/>
          </a:p>
          <a:p>
            <a:pPr lvl="1"/>
            <a:r>
              <a:rPr lang="en-US" sz="2600" dirty="0" smtClean="0"/>
              <a:t>Sirens </a:t>
            </a:r>
            <a:r>
              <a:rPr lang="en-US" sz="2600" dirty="0"/>
              <a:t>with car windows rolled up</a:t>
            </a:r>
          </a:p>
          <a:p>
            <a:pPr lvl="1"/>
            <a:r>
              <a:rPr lang="en-US" sz="2600" dirty="0" smtClean="0"/>
              <a:t>Clicking of </a:t>
            </a:r>
            <a:r>
              <a:rPr lang="en-US" sz="2600" dirty="0"/>
              <a:t>turn signals </a:t>
            </a:r>
            <a:r>
              <a:rPr lang="en-US" sz="2600" dirty="0" smtClean="0"/>
              <a:t>when </a:t>
            </a:r>
            <a:r>
              <a:rPr lang="en-US" sz="2600" dirty="0"/>
              <a:t>on</a:t>
            </a:r>
          </a:p>
          <a:p>
            <a:pPr lvl="1"/>
            <a:r>
              <a:rPr lang="en-US" sz="2600" dirty="0"/>
              <a:t>High-pitched voices or sounds</a:t>
            </a:r>
          </a:p>
          <a:p>
            <a:pPr lvl="1"/>
            <a:r>
              <a:rPr lang="en-US" sz="2600" dirty="0" smtClean="0"/>
              <a:t>Following </a:t>
            </a:r>
            <a:r>
              <a:rPr lang="en-US" sz="2600" dirty="0"/>
              <a:t>a conversation, especially when focused on driving</a:t>
            </a:r>
          </a:p>
          <a:p>
            <a:endParaRPr lang="en-US" sz="2200" dirty="0"/>
          </a:p>
          <a:p>
            <a:endParaRPr lang="en-US" dirty="0"/>
          </a:p>
        </p:txBody>
      </p:sp>
      <p:pic>
        <p:nvPicPr>
          <p:cNvPr id="5" name="Picture 4">
            <a:extLst>
              <a:ext uri="{FF2B5EF4-FFF2-40B4-BE49-F238E27FC236}">
                <a16:creationId xmlns:a16="http://schemas.microsoft.com/office/drawing/2014/main" id="{6757E8DA-01A7-4910-B299-B45811A15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8301" y="2044626"/>
            <a:ext cx="5400403" cy="3600269"/>
          </a:xfrm>
          <a:prstGeom prst="rect">
            <a:avLst/>
          </a:prstGeom>
        </p:spPr>
      </p:pic>
    </p:spTree>
    <p:extLst>
      <p:ext uri="{BB962C8B-B14F-4D97-AF65-F5344CB8AC3E}">
        <p14:creationId xmlns:p14="http://schemas.microsoft.com/office/powerpoint/2010/main" val="40081449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09600" y="1600199"/>
            <a:ext cx="10972800" cy="4923263"/>
          </a:xfrm>
        </p:spPr>
        <p:txBody>
          <a:bodyPr>
            <a:normAutofit/>
          </a:bodyPr>
          <a:lstStyle/>
          <a:p>
            <a:pPr marL="0" indent="0">
              <a:buNone/>
            </a:pPr>
            <a:r>
              <a:rPr lang="en-US" sz="2600" b="1" dirty="0"/>
              <a:t>Cognition</a:t>
            </a:r>
          </a:p>
          <a:p>
            <a:pPr lvl="1"/>
            <a:r>
              <a:rPr lang="en-US" sz="2600" dirty="0"/>
              <a:t>Short-term memory issues</a:t>
            </a:r>
          </a:p>
          <a:p>
            <a:pPr lvl="1"/>
            <a:r>
              <a:rPr lang="en-US" sz="2600" dirty="0" smtClean="0"/>
              <a:t>Sleep </a:t>
            </a:r>
            <a:r>
              <a:rPr lang="en-US" sz="2600" dirty="0"/>
              <a:t>disorders</a:t>
            </a:r>
          </a:p>
          <a:p>
            <a:pPr lvl="1"/>
            <a:r>
              <a:rPr lang="en-US" sz="2600" dirty="0"/>
              <a:t>Stroke</a:t>
            </a:r>
          </a:p>
          <a:p>
            <a:pPr lvl="1"/>
            <a:r>
              <a:rPr lang="en-US" sz="2600" dirty="0"/>
              <a:t>Vertigo</a:t>
            </a:r>
          </a:p>
          <a:p>
            <a:pPr lvl="1"/>
            <a:r>
              <a:rPr lang="en-US" sz="2600" dirty="0"/>
              <a:t>Parkinson’s </a:t>
            </a:r>
            <a:r>
              <a:rPr lang="en-US" sz="2600" dirty="0" smtClean="0"/>
              <a:t>disease</a:t>
            </a:r>
          </a:p>
          <a:p>
            <a:pPr marL="274223" lvl="1" indent="0">
              <a:buNone/>
            </a:pPr>
            <a:endParaRPr lang="en-US" sz="2600" dirty="0"/>
          </a:p>
          <a:p>
            <a:r>
              <a:rPr lang="en-US" sz="2600" dirty="0"/>
              <a:t>Affect response </a:t>
            </a:r>
            <a:r>
              <a:rPr lang="en-US" sz="2600" dirty="0" smtClean="0"/>
              <a:t>time and </a:t>
            </a:r>
          </a:p>
          <a:p>
            <a:pPr marL="0" indent="0">
              <a:buNone/>
            </a:pPr>
            <a:r>
              <a:rPr lang="en-US" sz="2600" dirty="0" smtClean="0"/>
              <a:t>  wayfinding</a:t>
            </a:r>
            <a:endParaRPr lang="en-US" sz="2600" dirty="0"/>
          </a:p>
          <a:p>
            <a:r>
              <a:rPr lang="en-US" sz="2600" dirty="0" smtClean="0"/>
              <a:t>Increase distracted </a:t>
            </a:r>
            <a:r>
              <a:rPr lang="en-US" sz="2600" dirty="0"/>
              <a:t>driving</a:t>
            </a:r>
          </a:p>
        </p:txBody>
      </p:sp>
      <p:pic>
        <p:nvPicPr>
          <p:cNvPr id="7" name="Picture 6" descr="A person sitting in a car&#10;&#10;Description automatically generated with medium confidence">
            <a:extLst>
              <a:ext uri="{FF2B5EF4-FFF2-40B4-BE49-F238E27FC236}">
                <a16:creationId xmlns:a16="http://schemas.microsoft.com/office/drawing/2014/main" id="{C250AFC0-03CA-4471-8AD9-2DC6E8F691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3596" y="1901726"/>
            <a:ext cx="5998803" cy="3999202"/>
          </a:xfrm>
          <a:prstGeom prst="rect">
            <a:avLst/>
          </a:prstGeom>
        </p:spPr>
      </p:pic>
    </p:spTree>
    <p:extLst>
      <p:ext uri="{BB962C8B-B14F-4D97-AF65-F5344CB8AC3E}">
        <p14:creationId xmlns:p14="http://schemas.microsoft.com/office/powerpoint/2010/main" val="1480387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071872" cy="5129784"/>
          </a:xfrm>
        </p:spPr>
        <p:txBody>
          <a:bodyPr>
            <a:noAutofit/>
          </a:bodyPr>
          <a:lstStyle/>
          <a:p>
            <a:pPr marL="0" indent="0">
              <a:buNone/>
            </a:pPr>
            <a:r>
              <a:rPr lang="en-US" sz="2600" b="1" dirty="0"/>
              <a:t>Physical Condition</a:t>
            </a:r>
          </a:p>
          <a:p>
            <a:pPr lvl="1"/>
            <a:r>
              <a:rPr lang="en-US" sz="2400" dirty="0"/>
              <a:t>Arthritis</a:t>
            </a:r>
          </a:p>
          <a:p>
            <a:pPr lvl="1"/>
            <a:r>
              <a:rPr lang="en-US" sz="2400" dirty="0"/>
              <a:t>Diminished muscle strength</a:t>
            </a:r>
          </a:p>
          <a:p>
            <a:pPr lvl="1"/>
            <a:r>
              <a:rPr lang="en-US" sz="2400" dirty="0"/>
              <a:t>Tired </a:t>
            </a:r>
            <a:r>
              <a:rPr lang="en-US" sz="2400" dirty="0" smtClean="0"/>
              <a:t>muscles, sore joints</a:t>
            </a:r>
          </a:p>
          <a:p>
            <a:pPr marL="0" indent="0">
              <a:buNone/>
            </a:pPr>
            <a:endParaRPr lang="en-US" sz="2600" dirty="0" smtClean="0"/>
          </a:p>
          <a:p>
            <a:pPr marL="0" indent="0">
              <a:buNone/>
            </a:pPr>
            <a:r>
              <a:rPr lang="en-US" sz="2600" b="1" dirty="0" smtClean="0"/>
              <a:t>Example Effects</a:t>
            </a:r>
          </a:p>
          <a:p>
            <a:pPr lvl="1"/>
            <a:r>
              <a:rPr lang="en-US" sz="2400" dirty="0" smtClean="0"/>
              <a:t>Difficult to turn neck to park</a:t>
            </a:r>
          </a:p>
          <a:p>
            <a:pPr lvl="1"/>
            <a:r>
              <a:rPr lang="en-US" sz="2400" dirty="0" smtClean="0"/>
              <a:t>Difficult to get into and out of car Limited ability to press brake and accelerator repeatedly</a:t>
            </a:r>
            <a:endParaRPr lang="en-US" sz="2400" dirty="0"/>
          </a:p>
        </p:txBody>
      </p:sp>
      <p:pic>
        <p:nvPicPr>
          <p:cNvPr id="5" name="Picture 4" descr="A close-up of a person holding an object&#10;&#10;Description automatically generated with low confidence">
            <a:extLst>
              <a:ext uri="{FF2B5EF4-FFF2-40B4-BE49-F238E27FC236}">
                <a16:creationId xmlns:a16="http://schemas.microsoft.com/office/drawing/2014/main" id="{13F8BE65-8DA4-4733-8A6F-E2FC7C9ADD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9696" y="1783081"/>
            <a:ext cx="5803392" cy="3868928"/>
          </a:xfrm>
          <a:prstGeom prst="rect">
            <a:avLst/>
          </a:prstGeom>
        </p:spPr>
      </p:pic>
    </p:spTree>
    <p:extLst>
      <p:ext uri="{BB962C8B-B14F-4D97-AF65-F5344CB8AC3E}">
        <p14:creationId xmlns:p14="http://schemas.microsoft.com/office/powerpoint/2010/main" val="27587651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lar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14947</TotalTime>
  <Words>6986</Words>
  <Application>Microsoft Office PowerPoint</Application>
  <PresentationFormat>Widescreen</PresentationFormat>
  <Paragraphs>982</Paragraphs>
  <Slides>51</Slides>
  <Notes>51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51</vt:i4>
      </vt:variant>
    </vt:vector>
  </HeadingPairs>
  <TitlesOfParts>
    <vt:vector size="61" baseType="lpstr">
      <vt:lpstr>Arial</vt:lpstr>
      <vt:lpstr>Calibri</vt:lpstr>
      <vt:lpstr>Courier New</vt:lpstr>
      <vt:lpstr>Georgia</vt:lpstr>
      <vt:lpstr>Helvetica Neue</vt:lpstr>
      <vt:lpstr>inherit</vt:lpstr>
      <vt:lpstr>Verdana</vt:lpstr>
      <vt:lpstr>Wingdings 2</vt:lpstr>
      <vt:lpstr>1_Default Design</vt:lpstr>
      <vt:lpstr>2_Clarity</vt:lpstr>
      <vt:lpstr>New Jersey MATURE DRIVER Resource Center Train the Trainer</vt:lpstr>
      <vt:lpstr>Introduction</vt:lpstr>
      <vt:lpstr>Introduction</vt:lpstr>
      <vt:lpstr>Changes with Aging</vt:lpstr>
      <vt:lpstr>Changes with Aging</vt:lpstr>
      <vt:lpstr>Changes with Aging</vt:lpstr>
      <vt:lpstr>Changes with Aging</vt:lpstr>
      <vt:lpstr>Changes with Aging</vt:lpstr>
      <vt:lpstr>Changes with Aging</vt:lpstr>
      <vt:lpstr>Changes with Aging</vt:lpstr>
      <vt:lpstr>Changes with Aging</vt:lpstr>
      <vt:lpstr>Changes with Aging</vt:lpstr>
      <vt:lpstr>Changes with Aging</vt:lpstr>
      <vt:lpstr>PowerPoint Presentation</vt:lpstr>
      <vt:lpstr>DRIVING SAFER LONGER</vt:lpstr>
      <vt:lpstr>Driving Safer Longer - Assessment</vt:lpstr>
      <vt:lpstr>Driving Safer Longer - Instruction</vt:lpstr>
      <vt:lpstr>Driving Safer Longer - CarFit</vt:lpstr>
      <vt:lpstr>Driving Safer Longer - Driving Technology</vt:lpstr>
      <vt:lpstr>Driving Safer Longer - Rehabilitation Specialists</vt:lpstr>
      <vt:lpstr>Driving Safer Longer - Adapting Your Vehicle</vt:lpstr>
      <vt:lpstr>PowerPoint Presentation</vt:lpstr>
      <vt:lpstr>DRIVING RETIREMENT</vt:lpstr>
      <vt:lpstr>Warning Signs of Unsafe Driving</vt:lpstr>
      <vt:lpstr>Driving Retirement</vt:lpstr>
      <vt:lpstr>Driving Retirement</vt:lpstr>
      <vt:lpstr>Driving Retirement</vt:lpstr>
      <vt:lpstr>Driving Retirement</vt:lpstr>
      <vt:lpstr>Mobility Independence</vt:lpstr>
      <vt:lpstr>Mobility Independence</vt:lpstr>
      <vt:lpstr>Mobility Independence</vt:lpstr>
      <vt:lpstr>Mobility Independence</vt:lpstr>
      <vt:lpstr>Mobility Independence</vt:lpstr>
      <vt:lpstr>Transition to Living Car-free</vt:lpstr>
      <vt:lpstr>Transition to Living Car-free</vt:lpstr>
      <vt:lpstr>Resources</vt:lpstr>
      <vt:lpstr>PowerPoint Presentation</vt:lpstr>
      <vt:lpstr>Transportation SErvices</vt:lpstr>
      <vt:lpstr>Transportation Services</vt:lpstr>
      <vt:lpstr>Transportation Services</vt:lpstr>
      <vt:lpstr>NJTIP @ Rutgers</vt:lpstr>
      <vt:lpstr>Community Transportation Services</vt:lpstr>
      <vt:lpstr>Transportation Services</vt:lpstr>
      <vt:lpstr>Transportation Management Associations</vt:lpstr>
      <vt:lpstr>Walkability and Bikeability</vt:lpstr>
      <vt:lpstr>Delivery Services</vt:lpstr>
      <vt:lpstr>Reducing Isolation: Online access to cultural, social, recreational activities</vt:lpstr>
      <vt:lpstr>Resources</vt:lpstr>
      <vt:lpstr>Resources</vt:lpstr>
      <vt:lpstr>PowerPoint Presentation</vt:lpstr>
      <vt:lpstr>Acknowledgement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cbbull</dc:creator>
  <cp:lastModifiedBy>Sean Meehan</cp:lastModifiedBy>
  <cp:revision>452</cp:revision>
  <dcterms:created xsi:type="dcterms:W3CDTF">2022-05-18T14:43:20Z</dcterms:created>
  <dcterms:modified xsi:type="dcterms:W3CDTF">2023-10-04T21:09:16Z</dcterms:modified>
</cp:coreProperties>
</file>